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handoutMasterIdLst>
    <p:handoutMasterId r:id="rId18"/>
  </p:handoutMasterIdLst>
  <p:sldIdLst>
    <p:sldId id="272" r:id="rId2"/>
    <p:sldId id="257" r:id="rId3"/>
    <p:sldId id="265" r:id="rId4"/>
    <p:sldId id="260" r:id="rId5"/>
    <p:sldId id="271" r:id="rId6"/>
    <p:sldId id="261" r:id="rId7"/>
    <p:sldId id="262" r:id="rId8"/>
    <p:sldId id="263" r:id="rId9"/>
    <p:sldId id="264" r:id="rId10"/>
    <p:sldId id="268" r:id="rId11"/>
    <p:sldId id="269" r:id="rId12"/>
    <p:sldId id="270" r:id="rId13"/>
    <p:sldId id="266" r:id="rId14"/>
    <p:sldId id="273" r:id="rId15"/>
    <p:sldId id="267" r:id="rId16"/>
  </p:sldIdLst>
  <p:sldSz cx="9144000" cy="6858000" type="screen4x3"/>
  <p:notesSz cx="9356725" cy="7053263"/>
  <p:defaultTextStyle>
    <a:defPPr>
      <a:defRPr lang="en-US"/>
    </a:defPPr>
    <a:lvl1pPr algn="l" rtl="0" eaLnBrk="0" fontAlgn="base" hangingPunct="0">
      <a:lnSpc>
        <a:spcPct val="90000"/>
      </a:lnSpc>
      <a:spcBef>
        <a:spcPct val="50000"/>
      </a:spcBef>
      <a:spcAft>
        <a:spcPct val="0"/>
      </a:spcAft>
      <a:buClr>
        <a:srgbClr val="9966FF"/>
      </a:buClr>
      <a:buFont typeface="Wingdings" pitchFamily="2" charset="2"/>
      <a:defRPr sz="1600" b="1" kern="1200">
        <a:solidFill>
          <a:srgbClr val="003399"/>
        </a:solidFill>
        <a:effectLst>
          <a:outerShdw blurRad="38100" dist="38100" dir="2700000" algn="tl">
            <a:srgbClr val="000000">
              <a:alpha val="43137"/>
            </a:srgbClr>
          </a:outerShdw>
        </a:effectLst>
        <a:latin typeface="Arial" charset="0"/>
        <a:ea typeface="+mn-ea"/>
        <a:cs typeface="+mn-cs"/>
      </a:defRPr>
    </a:lvl1pPr>
    <a:lvl2pPr marL="457200" algn="l" rtl="0" eaLnBrk="0" fontAlgn="base" hangingPunct="0">
      <a:lnSpc>
        <a:spcPct val="90000"/>
      </a:lnSpc>
      <a:spcBef>
        <a:spcPct val="50000"/>
      </a:spcBef>
      <a:spcAft>
        <a:spcPct val="0"/>
      </a:spcAft>
      <a:buClr>
        <a:srgbClr val="9966FF"/>
      </a:buClr>
      <a:buFont typeface="Wingdings" pitchFamily="2" charset="2"/>
      <a:defRPr sz="1600" b="1" kern="1200">
        <a:solidFill>
          <a:srgbClr val="003399"/>
        </a:solidFill>
        <a:effectLst>
          <a:outerShdw blurRad="38100" dist="38100" dir="2700000" algn="tl">
            <a:srgbClr val="000000">
              <a:alpha val="43137"/>
            </a:srgbClr>
          </a:outerShdw>
        </a:effectLst>
        <a:latin typeface="Arial" charset="0"/>
        <a:ea typeface="+mn-ea"/>
        <a:cs typeface="+mn-cs"/>
      </a:defRPr>
    </a:lvl2pPr>
    <a:lvl3pPr marL="914400" algn="l" rtl="0" eaLnBrk="0" fontAlgn="base" hangingPunct="0">
      <a:lnSpc>
        <a:spcPct val="90000"/>
      </a:lnSpc>
      <a:spcBef>
        <a:spcPct val="50000"/>
      </a:spcBef>
      <a:spcAft>
        <a:spcPct val="0"/>
      </a:spcAft>
      <a:buClr>
        <a:srgbClr val="9966FF"/>
      </a:buClr>
      <a:buFont typeface="Wingdings" pitchFamily="2" charset="2"/>
      <a:defRPr sz="1600" b="1" kern="1200">
        <a:solidFill>
          <a:srgbClr val="003399"/>
        </a:solidFill>
        <a:effectLst>
          <a:outerShdw blurRad="38100" dist="38100" dir="2700000" algn="tl">
            <a:srgbClr val="000000">
              <a:alpha val="43137"/>
            </a:srgbClr>
          </a:outerShdw>
        </a:effectLst>
        <a:latin typeface="Arial" charset="0"/>
        <a:ea typeface="+mn-ea"/>
        <a:cs typeface="+mn-cs"/>
      </a:defRPr>
    </a:lvl3pPr>
    <a:lvl4pPr marL="1371600" algn="l" rtl="0" eaLnBrk="0" fontAlgn="base" hangingPunct="0">
      <a:lnSpc>
        <a:spcPct val="90000"/>
      </a:lnSpc>
      <a:spcBef>
        <a:spcPct val="50000"/>
      </a:spcBef>
      <a:spcAft>
        <a:spcPct val="0"/>
      </a:spcAft>
      <a:buClr>
        <a:srgbClr val="9966FF"/>
      </a:buClr>
      <a:buFont typeface="Wingdings" pitchFamily="2" charset="2"/>
      <a:defRPr sz="1600" b="1" kern="1200">
        <a:solidFill>
          <a:srgbClr val="003399"/>
        </a:solidFill>
        <a:effectLst>
          <a:outerShdw blurRad="38100" dist="38100" dir="2700000" algn="tl">
            <a:srgbClr val="000000">
              <a:alpha val="43137"/>
            </a:srgbClr>
          </a:outerShdw>
        </a:effectLst>
        <a:latin typeface="Arial" charset="0"/>
        <a:ea typeface="+mn-ea"/>
        <a:cs typeface="+mn-cs"/>
      </a:defRPr>
    </a:lvl4pPr>
    <a:lvl5pPr marL="1828800" algn="l" rtl="0" eaLnBrk="0" fontAlgn="base" hangingPunct="0">
      <a:lnSpc>
        <a:spcPct val="90000"/>
      </a:lnSpc>
      <a:spcBef>
        <a:spcPct val="50000"/>
      </a:spcBef>
      <a:spcAft>
        <a:spcPct val="0"/>
      </a:spcAft>
      <a:buClr>
        <a:srgbClr val="9966FF"/>
      </a:buClr>
      <a:buFont typeface="Wingdings" pitchFamily="2" charset="2"/>
      <a:defRPr sz="1600" b="1" kern="1200">
        <a:solidFill>
          <a:srgbClr val="003399"/>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1600" b="1" kern="1200">
        <a:solidFill>
          <a:srgbClr val="003399"/>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1600" b="1" kern="1200">
        <a:solidFill>
          <a:srgbClr val="003399"/>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1600" b="1" kern="1200">
        <a:solidFill>
          <a:srgbClr val="003399"/>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1600" b="1" kern="1200">
        <a:solidFill>
          <a:srgbClr val="003399"/>
        </a:solidFill>
        <a:effectLst>
          <a:outerShdw blurRad="38100" dist="38100" dir="2700000" algn="tl">
            <a:srgbClr val="000000">
              <a:alpha val="43137"/>
            </a:srgbClr>
          </a:outerShdw>
        </a:effectLst>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22">
          <p15:clr>
            <a:srgbClr val="A4A3A4"/>
          </p15:clr>
        </p15:guide>
        <p15:guide id="2" pos="294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003399"/>
    <a:srgbClr val="FF3300"/>
    <a:srgbClr val="FFFF00"/>
    <a:srgbClr val="33CC33"/>
    <a:srgbClr val="008000"/>
    <a:srgbClr val="CC66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96957" autoAdjust="0"/>
  </p:normalViewPr>
  <p:slideViewPr>
    <p:cSldViewPr>
      <p:cViewPr varScale="1">
        <p:scale>
          <a:sx n="70" d="100"/>
          <a:sy n="70" d="100"/>
        </p:scale>
        <p:origin x="1902" y="7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792" y="-60"/>
      </p:cViewPr>
      <p:guideLst>
        <p:guide orient="horz" pos="2222"/>
        <p:guide pos="294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1" y="0"/>
            <a:ext cx="4054580" cy="352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FontTx/>
              <a:buNone/>
              <a:defRPr sz="1200" b="0">
                <a:solidFill>
                  <a:schemeClr val="tx1"/>
                </a:solidFill>
                <a:effectLst/>
                <a:latin typeface="Times New Roman" charset="0"/>
              </a:defRPr>
            </a:lvl1pPr>
          </a:lstStyle>
          <a:p>
            <a:endParaRPr lang="en-US"/>
          </a:p>
        </p:txBody>
      </p:sp>
      <p:sp>
        <p:nvSpPr>
          <p:cNvPr id="28675" name="Rectangle 3"/>
          <p:cNvSpPr>
            <a:spLocks noGrp="1" noChangeArrowheads="1"/>
          </p:cNvSpPr>
          <p:nvPr>
            <p:ph type="dt" sz="quarter" idx="1"/>
          </p:nvPr>
        </p:nvSpPr>
        <p:spPr bwMode="auto">
          <a:xfrm>
            <a:off x="5299981" y="0"/>
            <a:ext cx="4054580" cy="352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FontTx/>
              <a:buNone/>
              <a:defRPr sz="1200" b="0">
                <a:solidFill>
                  <a:schemeClr val="tx1"/>
                </a:solidFill>
                <a:effectLst/>
                <a:latin typeface="Times New Roman" charset="0"/>
              </a:defRPr>
            </a:lvl1pPr>
          </a:lstStyle>
          <a:p>
            <a:endParaRPr lang="en-US"/>
          </a:p>
        </p:txBody>
      </p:sp>
      <p:sp>
        <p:nvSpPr>
          <p:cNvPr id="28676" name="Rectangle 4"/>
          <p:cNvSpPr>
            <a:spLocks noGrp="1" noChangeArrowheads="1"/>
          </p:cNvSpPr>
          <p:nvPr>
            <p:ph type="ftr" sz="quarter" idx="2"/>
          </p:nvPr>
        </p:nvSpPr>
        <p:spPr bwMode="auto">
          <a:xfrm>
            <a:off x="1" y="6699377"/>
            <a:ext cx="4054580" cy="352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lnSpc>
                <a:spcPct val="100000"/>
              </a:lnSpc>
              <a:spcBef>
                <a:spcPct val="0"/>
              </a:spcBef>
              <a:buClrTx/>
              <a:buFontTx/>
              <a:buNone/>
              <a:defRPr sz="1200" b="0">
                <a:solidFill>
                  <a:schemeClr val="tx1"/>
                </a:solidFill>
                <a:effectLst/>
                <a:latin typeface="Times New Roman" charset="0"/>
              </a:defRPr>
            </a:lvl1pPr>
          </a:lstStyle>
          <a:p>
            <a:endParaRPr lang="en-US"/>
          </a:p>
        </p:txBody>
      </p:sp>
      <p:sp>
        <p:nvSpPr>
          <p:cNvPr id="28677" name="Rectangle 5"/>
          <p:cNvSpPr>
            <a:spLocks noGrp="1" noChangeArrowheads="1"/>
          </p:cNvSpPr>
          <p:nvPr>
            <p:ph type="sldNum" sz="quarter" idx="3"/>
          </p:nvPr>
        </p:nvSpPr>
        <p:spPr bwMode="auto">
          <a:xfrm>
            <a:off x="5299981" y="6699377"/>
            <a:ext cx="4054580" cy="352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lnSpc>
                <a:spcPct val="100000"/>
              </a:lnSpc>
              <a:spcBef>
                <a:spcPct val="0"/>
              </a:spcBef>
              <a:buClrTx/>
              <a:buFontTx/>
              <a:buNone/>
              <a:defRPr sz="1200" b="0">
                <a:solidFill>
                  <a:schemeClr val="tx1"/>
                </a:solidFill>
                <a:effectLst/>
                <a:latin typeface="Times New Roman" charset="0"/>
              </a:defRPr>
            </a:lvl1pPr>
          </a:lstStyle>
          <a:p>
            <a:fld id="{738124F0-1B71-4B4D-80B3-D5BCBC8C87EC}" type="slidenum">
              <a:rPr lang="en-US"/>
              <a:pPr/>
              <a:t>‹Nº›</a:t>
            </a:fld>
            <a:endParaRPr lang="en-US"/>
          </a:p>
        </p:txBody>
      </p:sp>
    </p:spTree>
    <p:extLst>
      <p:ext uri="{BB962C8B-B14F-4D97-AF65-F5344CB8AC3E}">
        <p14:creationId xmlns:p14="http://schemas.microsoft.com/office/powerpoint/2010/main" val="41114971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1" y="0"/>
            <a:ext cx="4054580" cy="352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20000"/>
              </a:spcBef>
              <a:defRPr sz="1200">
                <a:solidFill>
                  <a:schemeClr val="bg1"/>
                </a:solidFill>
                <a:effectLst>
                  <a:outerShdw blurRad="38100" dist="38100" dir="2700000" algn="tl">
                    <a:srgbClr val="C0C0C0"/>
                  </a:outerShdw>
                </a:effectLst>
              </a:defRPr>
            </a:lvl1pPr>
          </a:lstStyle>
          <a:p>
            <a:endParaRPr lang="en-US"/>
          </a:p>
        </p:txBody>
      </p:sp>
      <p:sp>
        <p:nvSpPr>
          <p:cNvPr id="1027" name="Rectangle 3"/>
          <p:cNvSpPr>
            <a:spLocks noGrp="1" noChangeArrowheads="1"/>
          </p:cNvSpPr>
          <p:nvPr>
            <p:ph type="dt" idx="1"/>
          </p:nvPr>
        </p:nvSpPr>
        <p:spPr bwMode="auto">
          <a:xfrm>
            <a:off x="5302146" y="0"/>
            <a:ext cx="4054580" cy="352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20000"/>
              </a:spcBef>
              <a:defRPr sz="1200">
                <a:solidFill>
                  <a:schemeClr val="bg1"/>
                </a:solidFill>
                <a:effectLst>
                  <a:outerShdw blurRad="38100" dist="38100" dir="2700000" algn="tl">
                    <a:srgbClr val="C0C0C0"/>
                  </a:outerShdw>
                </a:effectLst>
              </a:defRPr>
            </a:lvl1pPr>
          </a:lstStyle>
          <a:p>
            <a:endParaRPr lang="en-US"/>
          </a:p>
        </p:txBody>
      </p:sp>
      <p:sp>
        <p:nvSpPr>
          <p:cNvPr id="1028" name="Rectangle 4"/>
          <p:cNvSpPr>
            <a:spLocks noGrp="1" noRot="1" noChangeAspect="1" noChangeArrowheads="1" noTextEdit="1"/>
          </p:cNvSpPr>
          <p:nvPr>
            <p:ph type="sldImg" idx="2"/>
          </p:nvPr>
        </p:nvSpPr>
        <p:spPr bwMode="auto">
          <a:xfrm>
            <a:off x="2916238" y="528638"/>
            <a:ext cx="3525837" cy="2644775"/>
          </a:xfrm>
          <a:prstGeom prst="rect">
            <a:avLst/>
          </a:prstGeom>
          <a:noFill/>
          <a:ln w="9525">
            <a:solidFill>
              <a:srgbClr val="000000"/>
            </a:solidFill>
            <a:miter lim="800000"/>
            <a:headEnd/>
            <a:tailEnd/>
          </a:ln>
          <a:effectLst/>
        </p:spPr>
      </p:sp>
      <p:sp>
        <p:nvSpPr>
          <p:cNvPr id="1029" name="Rectangle 5"/>
          <p:cNvSpPr>
            <a:spLocks noGrp="1" noChangeArrowheads="1"/>
          </p:cNvSpPr>
          <p:nvPr>
            <p:ph type="body" sz="quarter" idx="3"/>
          </p:nvPr>
        </p:nvSpPr>
        <p:spPr bwMode="auto">
          <a:xfrm>
            <a:off x="1247563" y="3350301"/>
            <a:ext cx="6861599" cy="317396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ftr" sz="quarter" idx="4"/>
          </p:nvPr>
        </p:nvSpPr>
        <p:spPr bwMode="auto">
          <a:xfrm>
            <a:off x="1" y="6700601"/>
            <a:ext cx="4054580" cy="352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20000"/>
              </a:spcBef>
              <a:defRPr sz="1200">
                <a:solidFill>
                  <a:schemeClr val="bg1"/>
                </a:solidFill>
                <a:effectLst>
                  <a:outerShdw blurRad="38100" dist="38100" dir="2700000" algn="tl">
                    <a:srgbClr val="C0C0C0"/>
                  </a:outerShdw>
                </a:effectLst>
              </a:defRPr>
            </a:lvl1pPr>
          </a:lstStyle>
          <a:p>
            <a:endParaRPr lang="en-US"/>
          </a:p>
        </p:txBody>
      </p:sp>
      <p:sp>
        <p:nvSpPr>
          <p:cNvPr id="1031" name="Rectangle 7"/>
          <p:cNvSpPr>
            <a:spLocks noGrp="1" noChangeArrowheads="1"/>
          </p:cNvSpPr>
          <p:nvPr>
            <p:ph type="sldNum" sz="quarter" idx="5"/>
          </p:nvPr>
        </p:nvSpPr>
        <p:spPr bwMode="auto">
          <a:xfrm>
            <a:off x="5302146" y="6700601"/>
            <a:ext cx="4054580" cy="352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20000"/>
              </a:spcBef>
              <a:defRPr sz="1200">
                <a:solidFill>
                  <a:schemeClr val="bg1"/>
                </a:solidFill>
                <a:effectLst>
                  <a:outerShdw blurRad="38100" dist="38100" dir="2700000" algn="tl">
                    <a:srgbClr val="C0C0C0"/>
                  </a:outerShdw>
                </a:effectLst>
              </a:defRPr>
            </a:lvl1pPr>
          </a:lstStyle>
          <a:p>
            <a:fld id="{CBA86CA3-C536-4163-ACE8-6034C4FD5F17}" type="slidenum">
              <a:rPr lang="en-US"/>
              <a:pPr/>
              <a:t>‹Nº›</a:t>
            </a:fld>
            <a:endParaRPr lang="en-US"/>
          </a:p>
        </p:txBody>
      </p:sp>
    </p:spTree>
    <p:extLst>
      <p:ext uri="{BB962C8B-B14F-4D97-AF65-F5344CB8AC3E}">
        <p14:creationId xmlns:p14="http://schemas.microsoft.com/office/powerpoint/2010/main" val="191415714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charset="0"/>
        <a:ea typeface="+mn-ea"/>
        <a:cs typeface="+mn-cs"/>
      </a:defRPr>
    </a:lvl1pPr>
    <a:lvl2pPr marL="457200" algn="l" rtl="0" fontAlgn="base">
      <a:spcBef>
        <a:spcPct val="30000"/>
      </a:spcBef>
      <a:spcAft>
        <a:spcPct val="0"/>
      </a:spcAft>
      <a:defRPr sz="1200" kern="1200">
        <a:solidFill>
          <a:schemeClr val="tx1"/>
        </a:solidFill>
        <a:latin typeface="Times New Roman" charset="0"/>
        <a:ea typeface="+mn-ea"/>
        <a:cs typeface="+mn-cs"/>
      </a:defRPr>
    </a:lvl2pPr>
    <a:lvl3pPr marL="914400" algn="l" rtl="0" fontAlgn="base">
      <a:spcBef>
        <a:spcPct val="30000"/>
      </a:spcBef>
      <a:spcAft>
        <a:spcPct val="0"/>
      </a:spcAft>
      <a:defRPr sz="1200" kern="1200">
        <a:solidFill>
          <a:schemeClr val="tx1"/>
        </a:solidFill>
        <a:latin typeface="Times New Roman" charset="0"/>
        <a:ea typeface="+mn-ea"/>
        <a:cs typeface="+mn-cs"/>
      </a:defRPr>
    </a:lvl3pPr>
    <a:lvl4pPr marL="1371600" algn="l" rtl="0" fontAlgn="base">
      <a:spcBef>
        <a:spcPct val="30000"/>
      </a:spcBef>
      <a:spcAft>
        <a:spcPct val="0"/>
      </a:spcAft>
      <a:defRPr sz="1200" kern="1200">
        <a:solidFill>
          <a:schemeClr val="tx1"/>
        </a:solidFill>
        <a:latin typeface="Times New Roman" charset="0"/>
        <a:ea typeface="+mn-ea"/>
        <a:cs typeface="+mn-cs"/>
      </a:defRPr>
    </a:lvl4pPr>
    <a:lvl5pPr marL="1828800" algn="l" rtl="0" fontAlgn="base">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4305E3-CD78-44BE-9E73-FB3C9FED8DD4}" type="slidenum">
              <a:rPr lang="en-US"/>
              <a:pPr/>
              <a:t>1</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a:t>Intro Slide for STM 505C</a:t>
            </a:r>
          </a:p>
        </p:txBody>
      </p:sp>
    </p:spTree>
    <p:extLst>
      <p:ext uri="{BB962C8B-B14F-4D97-AF65-F5344CB8AC3E}">
        <p14:creationId xmlns:p14="http://schemas.microsoft.com/office/powerpoint/2010/main" val="42410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AA8C2F-C0A4-4052-BE84-1C4C3367EB24}" type="slidenum">
              <a:rPr lang="en-US"/>
              <a:pPr/>
              <a:t>15</a:t>
            </a:fld>
            <a:endParaRPr lang="en-US"/>
          </a:p>
        </p:txBody>
      </p:sp>
      <p:sp>
        <p:nvSpPr>
          <p:cNvPr id="27650" name="Rectangle 2"/>
          <p:cNvSpPr>
            <a:spLocks noGrp="1" noRot="1" noChangeAspect="1" noChangeArrowheads="1"/>
          </p:cNvSpPr>
          <p:nvPr>
            <p:ph type="sldImg"/>
          </p:nvPr>
        </p:nvSpPr>
        <p:spPr bwMode="auto">
          <a:xfrm>
            <a:off x="2921000" y="528638"/>
            <a:ext cx="3516313" cy="2638425"/>
          </a:xfrm>
          <a:prstGeom prst="rect">
            <a:avLst/>
          </a:prstGeom>
          <a:solidFill>
            <a:srgbClr val="FFFFFF"/>
          </a:solidFill>
          <a:ln>
            <a:solidFill>
              <a:srgbClr val="000000"/>
            </a:solidFill>
            <a:miter lim="800000"/>
            <a:headEnd/>
            <a:tailEnd/>
          </a:ln>
        </p:spPr>
      </p:sp>
      <p:sp>
        <p:nvSpPr>
          <p:cNvPr id="27651" name="Rectangle 3"/>
          <p:cNvSpPr>
            <a:spLocks noGrp="1" noChangeArrowheads="1"/>
          </p:cNvSpPr>
          <p:nvPr>
            <p:ph type="body" idx="1"/>
          </p:nvPr>
        </p:nvSpPr>
        <p:spPr bwMode="auto">
          <a:xfrm>
            <a:off x="1238900" y="3350301"/>
            <a:ext cx="6878926" cy="3181315"/>
          </a:xfrm>
          <a:prstGeom prst="rect">
            <a:avLst/>
          </a:prstGeom>
          <a:solidFill>
            <a:srgbClr val="FFFFFF"/>
          </a:solidFill>
          <a:ln>
            <a:solidFill>
              <a:srgbClr val="000000"/>
            </a:solidFill>
            <a:miter lim="800000"/>
            <a:headEnd/>
            <a:tailEnd/>
          </a:ln>
        </p:spPr>
        <p:txBody>
          <a:bodyPr/>
          <a:lstStyle/>
          <a:p>
            <a:r>
              <a:rPr lang="es-VE" smtClean="0"/>
              <a:t>LA FUERZA ORIENTADA EN TRANSMISIÓN DE POTENCIA</a:t>
            </a:r>
            <a:endParaRPr lang="es-VE"/>
          </a:p>
        </p:txBody>
      </p:sp>
    </p:spTree>
    <p:extLst>
      <p:ext uri="{BB962C8B-B14F-4D97-AF65-F5344CB8AC3E}">
        <p14:creationId xmlns:p14="http://schemas.microsoft.com/office/powerpoint/2010/main" val="1118340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C1E5EC-686A-4271-95FF-FCEDDEF4DEB2}" type="slidenum">
              <a:rPr lang="en-US"/>
              <a:pPr/>
              <a:t>2</a:t>
            </a:fld>
            <a:endParaRPr lang="en-US"/>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pPr>
              <a:buFontTx/>
              <a:buChar char="•"/>
            </a:pPr>
            <a:r>
              <a:rPr lang="en-US" sz="1000"/>
              <a:t>Gates new Sonic Tension Meter - 505C</a:t>
            </a:r>
          </a:p>
          <a:p>
            <a:pPr lvl="1">
              <a:buFontTx/>
              <a:buChar char="•"/>
            </a:pPr>
            <a:r>
              <a:rPr lang="en-US" sz="1000"/>
              <a:t>Consistent, accurate, easy to use</a:t>
            </a:r>
          </a:p>
          <a:p>
            <a:pPr lvl="2"/>
            <a:r>
              <a:rPr lang="en-US" sz="1000"/>
              <a:t>Measures belt tension by analyzing the harmonic</a:t>
            </a:r>
          </a:p>
          <a:p>
            <a:r>
              <a:rPr lang="en-US" sz="1000"/>
              <a:t>	characteristics of a vibrating belt</a:t>
            </a:r>
          </a:p>
          <a:p>
            <a:pPr lvl="2"/>
            <a:r>
              <a:rPr lang="en-US" sz="1000"/>
              <a:t>Utilizes “vibrating string” theory</a:t>
            </a:r>
          </a:p>
          <a:p>
            <a:pPr lvl="1">
              <a:buFontTx/>
              <a:buChar char="•"/>
            </a:pPr>
            <a:r>
              <a:rPr lang="en-US" sz="1000"/>
              <a:t>Compact, light </a:t>
            </a:r>
          </a:p>
          <a:p>
            <a:pPr lvl="1">
              <a:buFontTx/>
              <a:buChar char="•"/>
            </a:pPr>
            <a:r>
              <a:rPr lang="en-US" sz="1000"/>
              <a:t>Easy to read</a:t>
            </a:r>
          </a:p>
          <a:p>
            <a:pPr lvl="2"/>
            <a:r>
              <a:rPr lang="en-US" sz="1000"/>
              <a:t>Readings displayed on an amply-sized</a:t>
            </a:r>
          </a:p>
          <a:p>
            <a:r>
              <a:rPr lang="en-US" sz="1000"/>
              <a:t>	 liquid-crystal screen</a:t>
            </a:r>
          </a:p>
          <a:p>
            <a:r>
              <a:rPr lang="en-US" sz="1000"/>
              <a:t>	</a:t>
            </a:r>
          </a:p>
          <a:p>
            <a:endParaRPr lang="en-US"/>
          </a:p>
          <a:p>
            <a:endParaRPr lang="en-US"/>
          </a:p>
        </p:txBody>
      </p:sp>
    </p:spTree>
    <p:extLst>
      <p:ext uri="{BB962C8B-B14F-4D97-AF65-F5344CB8AC3E}">
        <p14:creationId xmlns:p14="http://schemas.microsoft.com/office/powerpoint/2010/main" val="2905157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A5A99F5-23BB-4297-B133-98215A0430BB}" type="slidenum">
              <a:rPr lang="en-US"/>
              <a:pPr/>
              <a:t>3</a:t>
            </a:fld>
            <a:endParaRPr lang="en-US"/>
          </a:p>
        </p:txBody>
      </p:sp>
      <p:sp>
        <p:nvSpPr>
          <p:cNvPr id="21506" name="Rectangle 2"/>
          <p:cNvSpPr>
            <a:spLocks noGrp="1" noChangeArrowheads="1"/>
          </p:cNvSpPr>
          <p:nvPr>
            <p:ph type="body" idx="1"/>
          </p:nvPr>
        </p:nvSpPr>
        <p:spPr bwMode="auto">
          <a:xfrm>
            <a:off x="1247563" y="3350301"/>
            <a:ext cx="6861599" cy="3173968"/>
          </a:xfrm>
          <a:prstGeom prst="rect">
            <a:avLst/>
          </a:prstGeom>
          <a:solidFill>
            <a:srgbClr val="FFFFFF"/>
          </a:solidFill>
          <a:ln>
            <a:solidFill>
              <a:srgbClr val="000000"/>
            </a:solidFill>
            <a:miter lim="800000"/>
            <a:headEnd/>
            <a:tailEnd/>
          </a:ln>
        </p:spPr>
        <p:txBody>
          <a:bodyPr lIns="89730" tIns="44865" rIns="89730" bIns="44865"/>
          <a:lstStyle/>
          <a:p>
            <a:pPr>
              <a:buFontTx/>
              <a:buChar char="•"/>
            </a:pPr>
            <a:r>
              <a:rPr lang="en-US" sz="1000"/>
              <a:t>Operation of 505C—</a:t>
            </a:r>
          </a:p>
          <a:p>
            <a:pPr>
              <a:buFontTx/>
              <a:buChar char="•"/>
            </a:pPr>
            <a:endParaRPr lang="en-US" sz="1000"/>
          </a:p>
          <a:p>
            <a:pPr lvl="1">
              <a:buFontTx/>
              <a:buChar char="•"/>
            </a:pPr>
            <a:r>
              <a:rPr lang="en-US" sz="1000"/>
              <a:t>Attach sensor and power-on 505C</a:t>
            </a:r>
          </a:p>
          <a:p>
            <a:pPr lvl="1"/>
            <a:endParaRPr lang="en-US" sz="1000"/>
          </a:p>
          <a:p>
            <a:pPr lvl="1">
              <a:buFontTx/>
              <a:buChar char="•"/>
            </a:pPr>
            <a:r>
              <a:rPr lang="en-US" sz="1000"/>
              <a:t>Push “WEIGHT” key and enter belt unit weight in grams/meter</a:t>
            </a:r>
          </a:p>
          <a:p>
            <a:pPr lvl="2"/>
            <a:r>
              <a:rPr lang="en-US" sz="1000"/>
              <a:t>Unit weight data can be found in instruction manual, on included</a:t>
            </a:r>
          </a:p>
          <a:p>
            <a:pPr lvl="3"/>
            <a:r>
              <a:rPr lang="en-US" sz="1000"/>
              <a:t>reference card, or on Design Flex II printout</a:t>
            </a:r>
          </a:p>
          <a:p>
            <a:pPr lvl="3"/>
            <a:endParaRPr lang="en-US" sz="1000"/>
          </a:p>
          <a:p>
            <a:pPr lvl="1">
              <a:buFontTx/>
              <a:buChar char="•"/>
            </a:pPr>
            <a:r>
              <a:rPr lang="en-US" sz="1000"/>
              <a:t>Push “WIDTH” key and enter width in millimeters for a Gates sync belt or a Gates V-belt</a:t>
            </a:r>
          </a:p>
          <a:p>
            <a:pPr lvl="2"/>
            <a:r>
              <a:rPr lang="en-US" sz="1000"/>
              <a:t>Enter number of strands for a PolyFlex JB belt</a:t>
            </a:r>
          </a:p>
          <a:p>
            <a:pPr lvl="2"/>
            <a:r>
              <a:rPr lang="en-US" sz="1000"/>
              <a:t>Enter number of ribs for a Micro-V belt</a:t>
            </a:r>
          </a:p>
          <a:p>
            <a:pPr lvl="2"/>
            <a:r>
              <a:rPr lang="en-US" sz="1000"/>
              <a:t>Enter number of strands for a Gates Powerband</a:t>
            </a:r>
          </a:p>
          <a:p>
            <a:pPr lvl="2"/>
            <a:endParaRPr lang="en-US" sz="1000"/>
          </a:p>
          <a:p>
            <a:pPr lvl="1">
              <a:buFontTx/>
              <a:buChar char="•"/>
            </a:pPr>
            <a:r>
              <a:rPr lang="en-US" sz="1000"/>
              <a:t>Push “SPAN” key and enter span length in millimeters</a:t>
            </a:r>
          </a:p>
          <a:p>
            <a:pPr lvl="2"/>
            <a:r>
              <a:rPr lang="en-US" sz="1000"/>
              <a:t>“Span” length is defined as the distance between the contact points on adjacent sprockets/pulleys/sheaves.  Span length can be found on the Design Flex II printout for the drive, or it can be calculated using a formula found in the instruction manual or on the included reference card.</a:t>
            </a:r>
          </a:p>
          <a:p>
            <a:pPr lvl="2"/>
            <a:endParaRPr lang="en-US" sz="1000"/>
          </a:p>
          <a:p>
            <a:pPr lvl="1">
              <a:buFontTx/>
              <a:buChar char="•"/>
            </a:pPr>
            <a:r>
              <a:rPr lang="en-US" sz="1000"/>
              <a:t>Push the “MEASURE” key and the green LED will begin flashing.</a:t>
            </a:r>
          </a:p>
        </p:txBody>
      </p:sp>
      <p:sp>
        <p:nvSpPr>
          <p:cNvPr id="21507" name="Line 3"/>
          <p:cNvSpPr>
            <a:spLocks noChangeShapeType="1"/>
          </p:cNvSpPr>
          <p:nvPr/>
        </p:nvSpPr>
        <p:spPr bwMode="auto">
          <a:xfrm>
            <a:off x="3051766" y="1965364"/>
            <a:ext cx="608620" cy="347765"/>
          </a:xfrm>
          <a:prstGeom prst="line">
            <a:avLst/>
          </a:prstGeom>
          <a:noFill/>
          <a:ln w="44450" cap="sq">
            <a:solidFill>
              <a:srgbClr val="FF0000"/>
            </a:solidFill>
            <a:round/>
            <a:headEnd type="none" w="sm" len="sm"/>
            <a:tailEnd type="triangle" w="lg" len="lg"/>
          </a:ln>
          <a:effectLst/>
        </p:spPr>
        <p:txBody>
          <a:bodyPr wrap="none" anchor="ctr"/>
          <a:lstStyle/>
          <a:p>
            <a:endParaRPr lang="es-VE"/>
          </a:p>
        </p:txBody>
      </p:sp>
      <p:pic>
        <p:nvPicPr>
          <p:cNvPr id="21508" name="Picture 4" descr="readingsmall"/>
          <p:cNvPicPr>
            <a:picLocks noChangeAspect="1" noChangeArrowheads="1"/>
          </p:cNvPicPr>
          <p:nvPr/>
        </p:nvPicPr>
        <p:blipFill>
          <a:blip r:embed="rId3"/>
          <a:srcRect/>
          <a:stretch>
            <a:fillRect/>
          </a:stretch>
        </p:blipFill>
        <p:spPr bwMode="auto">
          <a:xfrm>
            <a:off x="2848172" y="346541"/>
            <a:ext cx="3688541" cy="2717220"/>
          </a:xfrm>
          <a:prstGeom prst="rect">
            <a:avLst/>
          </a:prstGeom>
          <a:noFill/>
        </p:spPr>
      </p:pic>
    </p:spTree>
    <p:extLst>
      <p:ext uri="{BB962C8B-B14F-4D97-AF65-F5344CB8AC3E}">
        <p14:creationId xmlns:p14="http://schemas.microsoft.com/office/powerpoint/2010/main" val="3445664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864939-FBE4-40CC-B763-83577F2B700C}" type="slidenum">
              <a:rPr lang="en-US"/>
              <a:pPr/>
              <a:t>4</a:t>
            </a:fld>
            <a:endParaRPr lang="en-US"/>
          </a:p>
        </p:txBody>
      </p:sp>
      <p:sp>
        <p:nvSpPr>
          <p:cNvPr id="11266" name="Rectangle 2"/>
          <p:cNvSpPr>
            <a:spLocks noGrp="1" noRot="1" noChangeAspect="1" noChangeArrowheads="1"/>
          </p:cNvSpPr>
          <p:nvPr>
            <p:ph type="sldImg"/>
          </p:nvPr>
        </p:nvSpPr>
        <p:spPr bwMode="auto">
          <a:xfrm>
            <a:off x="2916238" y="528638"/>
            <a:ext cx="3525837" cy="2644775"/>
          </a:xfrm>
          <a:prstGeom prst="rect">
            <a:avLst/>
          </a:prstGeom>
          <a:solidFill>
            <a:srgbClr val="FFFFFF"/>
          </a:solidFill>
          <a:ln>
            <a:solidFill>
              <a:srgbClr val="000000"/>
            </a:solidFill>
            <a:miter lim="800000"/>
            <a:headEnd/>
            <a:tailEnd/>
          </a:ln>
        </p:spPr>
      </p:sp>
      <p:sp>
        <p:nvSpPr>
          <p:cNvPr id="11267" name="Rectangle 3"/>
          <p:cNvSpPr>
            <a:spLocks noGrp="1" noChangeArrowheads="1"/>
          </p:cNvSpPr>
          <p:nvPr>
            <p:ph type="body" idx="1"/>
          </p:nvPr>
        </p:nvSpPr>
        <p:spPr bwMode="auto">
          <a:xfrm>
            <a:off x="1247563" y="3350301"/>
            <a:ext cx="6861599" cy="3173968"/>
          </a:xfrm>
          <a:prstGeom prst="rect">
            <a:avLst/>
          </a:prstGeom>
          <a:solidFill>
            <a:srgbClr val="FFFFFF"/>
          </a:solidFill>
          <a:ln>
            <a:solidFill>
              <a:srgbClr val="000000"/>
            </a:solidFill>
            <a:miter lim="800000"/>
            <a:headEnd/>
            <a:tailEnd/>
          </a:ln>
        </p:spPr>
        <p:txBody>
          <a:bodyPr lIns="89730" tIns="44865" rIns="89730" bIns="44865"/>
          <a:lstStyle/>
          <a:p>
            <a:pPr>
              <a:buFontTx/>
              <a:buChar char="•"/>
            </a:pPr>
            <a:r>
              <a:rPr lang="en-US" sz="1000"/>
              <a:t>Design Flex II</a:t>
            </a:r>
            <a:r>
              <a:rPr lang="en-US" sz="1000" baseline="30000"/>
              <a:t>® </a:t>
            </a:r>
            <a:r>
              <a:rPr lang="en-US" sz="1000"/>
              <a:t>drive data sheet showing tensioning information</a:t>
            </a:r>
          </a:p>
          <a:p>
            <a:pPr lvl="1">
              <a:buFontTx/>
              <a:buChar char="•"/>
            </a:pPr>
            <a:r>
              <a:rPr lang="en-US" sz="1000"/>
              <a:t>Provides the target recommended values in pounds, hertz or Newtons as well as the constants to be entered for the specific drive before measuring</a:t>
            </a:r>
          </a:p>
          <a:p>
            <a:pPr lvl="1">
              <a:buFontTx/>
              <a:buChar char="•"/>
            </a:pPr>
            <a:endParaRPr lang="en-US" sz="1000" baseline="30000"/>
          </a:p>
        </p:txBody>
      </p:sp>
    </p:spTree>
    <p:extLst>
      <p:ext uri="{BB962C8B-B14F-4D97-AF65-F5344CB8AC3E}">
        <p14:creationId xmlns:p14="http://schemas.microsoft.com/office/powerpoint/2010/main" val="2683672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EFD1D5-E267-412B-B69D-F208DB640F45}" type="slidenum">
              <a:rPr lang="en-US"/>
              <a:pPr/>
              <a:t>6</a:t>
            </a:fld>
            <a:endParaRPr lang="en-US"/>
          </a:p>
        </p:txBody>
      </p:sp>
      <p:sp>
        <p:nvSpPr>
          <p:cNvPr id="13314" name="Rectangle 2"/>
          <p:cNvSpPr>
            <a:spLocks noGrp="1" noRot="1" noChangeAspect="1" noChangeArrowheads="1"/>
          </p:cNvSpPr>
          <p:nvPr>
            <p:ph type="sldImg"/>
          </p:nvPr>
        </p:nvSpPr>
        <p:spPr bwMode="auto">
          <a:xfrm>
            <a:off x="2916238" y="528638"/>
            <a:ext cx="3525837" cy="2644775"/>
          </a:xfrm>
          <a:prstGeom prst="rect">
            <a:avLst/>
          </a:prstGeom>
          <a:solidFill>
            <a:srgbClr val="FFFFFF"/>
          </a:solidFill>
          <a:ln>
            <a:solidFill>
              <a:srgbClr val="000000"/>
            </a:solidFill>
            <a:miter lim="800000"/>
            <a:headEnd/>
            <a:tailEnd/>
          </a:ln>
        </p:spPr>
      </p:sp>
      <p:sp>
        <p:nvSpPr>
          <p:cNvPr id="13315" name="Rectangle 3"/>
          <p:cNvSpPr>
            <a:spLocks noGrp="1" noChangeArrowheads="1"/>
          </p:cNvSpPr>
          <p:nvPr>
            <p:ph type="body" idx="1"/>
          </p:nvPr>
        </p:nvSpPr>
        <p:spPr bwMode="auto">
          <a:xfrm>
            <a:off x="1247563" y="3350301"/>
            <a:ext cx="6861599" cy="3173968"/>
          </a:xfrm>
          <a:prstGeom prst="rect">
            <a:avLst/>
          </a:prstGeom>
          <a:solidFill>
            <a:srgbClr val="FFFFFF"/>
          </a:solidFill>
          <a:ln>
            <a:solidFill>
              <a:srgbClr val="000000"/>
            </a:solidFill>
            <a:miter lim="800000"/>
            <a:headEnd/>
            <a:tailEnd/>
          </a:ln>
        </p:spPr>
        <p:txBody>
          <a:bodyPr lIns="89730" tIns="44865" rIns="89730" bIns="44865"/>
          <a:lstStyle/>
          <a:p>
            <a:pPr>
              <a:buFontTx/>
              <a:buChar char="•"/>
            </a:pPr>
            <a:r>
              <a:rPr lang="en-US"/>
              <a:t>(location of green light and red error light)</a:t>
            </a:r>
          </a:p>
        </p:txBody>
      </p:sp>
    </p:spTree>
    <p:extLst>
      <p:ext uri="{BB962C8B-B14F-4D97-AF65-F5344CB8AC3E}">
        <p14:creationId xmlns:p14="http://schemas.microsoft.com/office/powerpoint/2010/main" val="1395654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AF1A4C-3ECB-47AA-BD4C-6B63EA42E017}" type="slidenum">
              <a:rPr lang="en-US"/>
              <a:pPr/>
              <a:t>7</a:t>
            </a:fld>
            <a:endParaRPr lang="en-US"/>
          </a:p>
        </p:txBody>
      </p:sp>
      <p:sp>
        <p:nvSpPr>
          <p:cNvPr id="15362" name="Rectangle 2"/>
          <p:cNvSpPr>
            <a:spLocks noGrp="1" noRot="1" noChangeAspect="1" noChangeArrowheads="1"/>
          </p:cNvSpPr>
          <p:nvPr>
            <p:ph type="sldImg"/>
          </p:nvPr>
        </p:nvSpPr>
        <p:spPr bwMode="auto">
          <a:xfrm>
            <a:off x="2916238" y="528638"/>
            <a:ext cx="3525837" cy="2644775"/>
          </a:xfrm>
          <a:prstGeom prst="rect">
            <a:avLst/>
          </a:prstGeom>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xfrm>
            <a:off x="1247563" y="3350301"/>
            <a:ext cx="6861599" cy="3467854"/>
          </a:xfrm>
          <a:prstGeom prst="rect">
            <a:avLst/>
          </a:prstGeom>
          <a:solidFill>
            <a:srgbClr val="FFFFFF"/>
          </a:solidFill>
          <a:ln>
            <a:solidFill>
              <a:srgbClr val="000000"/>
            </a:solidFill>
            <a:miter lim="800000"/>
            <a:headEnd/>
            <a:tailEnd/>
          </a:ln>
        </p:spPr>
        <p:txBody>
          <a:bodyPr lIns="89730" tIns="44865" rIns="89730" bIns="44865"/>
          <a:lstStyle/>
          <a:p>
            <a:endParaRPr lang="en-US" sz="1000"/>
          </a:p>
          <a:p>
            <a:pPr lvl="1">
              <a:buFontTx/>
              <a:buChar char="•"/>
            </a:pPr>
            <a:r>
              <a:rPr lang="en-US" sz="1000"/>
              <a:t>Pluck or tap the belt to make the belt vibrate. In some cases, it may be necessary to rap the belt with the handle of a screwdriver or some other non-destructive device in order to achieve vibration sufficient to measure.  In any case, take care not to damage the belt or other drive components.</a:t>
            </a:r>
          </a:p>
        </p:txBody>
      </p:sp>
    </p:spTree>
    <p:extLst>
      <p:ext uri="{BB962C8B-B14F-4D97-AF65-F5344CB8AC3E}">
        <p14:creationId xmlns:p14="http://schemas.microsoft.com/office/powerpoint/2010/main" val="1505757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ADCE4E-D307-455B-99A9-0C739D496D20}" type="slidenum">
              <a:rPr lang="en-US"/>
              <a:pPr/>
              <a:t>8</a:t>
            </a:fld>
            <a:endParaRPr lang="en-US"/>
          </a:p>
        </p:txBody>
      </p:sp>
      <p:sp>
        <p:nvSpPr>
          <p:cNvPr id="17410" name="Rectangle 2"/>
          <p:cNvSpPr>
            <a:spLocks noGrp="1" noRot="1" noChangeAspect="1" noChangeArrowheads="1"/>
          </p:cNvSpPr>
          <p:nvPr>
            <p:ph type="sldImg"/>
          </p:nvPr>
        </p:nvSpPr>
        <p:spPr bwMode="auto">
          <a:xfrm>
            <a:off x="2916238" y="528638"/>
            <a:ext cx="3525837" cy="2644775"/>
          </a:xfrm>
          <a:prstGeom prst="rect">
            <a:avLst/>
          </a:prstGeom>
          <a:solidFill>
            <a:srgbClr val="FFFFFF"/>
          </a:solidFill>
          <a:ln>
            <a:solidFill>
              <a:srgbClr val="000000"/>
            </a:solidFill>
            <a:miter lim="800000"/>
            <a:headEnd/>
            <a:tailEnd/>
          </a:ln>
        </p:spPr>
      </p:sp>
      <p:sp>
        <p:nvSpPr>
          <p:cNvPr id="17411" name="Rectangle 3"/>
          <p:cNvSpPr>
            <a:spLocks noGrp="1" noChangeArrowheads="1"/>
          </p:cNvSpPr>
          <p:nvPr>
            <p:ph type="body" idx="1"/>
          </p:nvPr>
        </p:nvSpPr>
        <p:spPr bwMode="auto">
          <a:xfrm>
            <a:off x="1247563" y="3350301"/>
            <a:ext cx="6861599" cy="3173968"/>
          </a:xfrm>
          <a:prstGeom prst="rect">
            <a:avLst/>
          </a:prstGeom>
          <a:solidFill>
            <a:srgbClr val="FFFFFF"/>
          </a:solidFill>
          <a:ln>
            <a:solidFill>
              <a:srgbClr val="000000"/>
            </a:solidFill>
            <a:miter lim="800000"/>
            <a:headEnd/>
            <a:tailEnd/>
          </a:ln>
        </p:spPr>
        <p:txBody>
          <a:bodyPr lIns="89730" tIns="44865" rIns="89730" bIns="44865"/>
          <a:lstStyle/>
          <a:p>
            <a:pPr lvl="1">
              <a:buFontTx/>
              <a:buChar char="•"/>
            </a:pPr>
            <a:r>
              <a:rPr lang="en-US" sz="1000"/>
              <a:t>Hold the sensor approximately 1 cm from the belt </a:t>
            </a:r>
          </a:p>
          <a:p>
            <a:pPr lvl="2"/>
            <a:r>
              <a:rPr lang="en-US" sz="1000"/>
              <a:t>(Do </a:t>
            </a:r>
            <a:r>
              <a:rPr lang="en-US" sz="1000" b="1" i="1"/>
              <a:t>not</a:t>
            </a:r>
            <a:r>
              <a:rPr lang="en-US" sz="1000"/>
              <a:t> touch the belt with the sensor)</a:t>
            </a:r>
            <a:endParaRPr lang="en-US"/>
          </a:p>
        </p:txBody>
      </p:sp>
    </p:spTree>
    <p:extLst>
      <p:ext uri="{BB962C8B-B14F-4D97-AF65-F5344CB8AC3E}">
        <p14:creationId xmlns:p14="http://schemas.microsoft.com/office/powerpoint/2010/main" val="339049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DF6B28-2840-4D3F-BA79-4EB92AD85E20}" type="slidenum">
              <a:rPr lang="en-US"/>
              <a:pPr/>
              <a:t>9</a:t>
            </a:fld>
            <a:endParaRPr lang="en-US"/>
          </a:p>
        </p:txBody>
      </p:sp>
      <p:sp>
        <p:nvSpPr>
          <p:cNvPr id="19458" name="Rectangle 2"/>
          <p:cNvSpPr>
            <a:spLocks noGrp="1" noRot="1" noChangeAspect="1" noChangeArrowheads="1"/>
          </p:cNvSpPr>
          <p:nvPr>
            <p:ph type="sldImg"/>
          </p:nvPr>
        </p:nvSpPr>
        <p:spPr bwMode="auto">
          <a:xfrm>
            <a:off x="2916238" y="528638"/>
            <a:ext cx="3525837" cy="2644775"/>
          </a:xfrm>
          <a:prstGeom prst="rect">
            <a:avLst/>
          </a:prstGeom>
          <a:solidFill>
            <a:srgbClr val="FFFFFF"/>
          </a:solidFill>
          <a:ln>
            <a:solidFill>
              <a:srgbClr val="000000"/>
            </a:solidFill>
            <a:miter lim="800000"/>
            <a:headEnd/>
            <a:tailEnd/>
          </a:ln>
        </p:spPr>
      </p:sp>
      <p:sp>
        <p:nvSpPr>
          <p:cNvPr id="19459" name="Rectangle 3"/>
          <p:cNvSpPr>
            <a:spLocks noGrp="1" noChangeArrowheads="1"/>
          </p:cNvSpPr>
          <p:nvPr>
            <p:ph type="body" idx="1"/>
          </p:nvPr>
        </p:nvSpPr>
        <p:spPr bwMode="auto">
          <a:xfrm>
            <a:off x="1247563" y="3350301"/>
            <a:ext cx="6861599" cy="3173968"/>
          </a:xfrm>
          <a:prstGeom prst="rect">
            <a:avLst/>
          </a:prstGeom>
          <a:solidFill>
            <a:srgbClr val="FFFFFF"/>
          </a:solidFill>
          <a:ln>
            <a:solidFill>
              <a:srgbClr val="000000"/>
            </a:solidFill>
            <a:miter lim="800000"/>
            <a:headEnd/>
            <a:tailEnd/>
          </a:ln>
        </p:spPr>
        <p:txBody>
          <a:bodyPr lIns="89730" tIns="44865" rIns="89730" bIns="44865"/>
          <a:lstStyle/>
          <a:p>
            <a:pPr lvl="1">
              <a:buFontTx/>
              <a:buChar char="•"/>
            </a:pPr>
            <a:r>
              <a:rPr lang="en-US" sz="1000"/>
              <a:t>The green light will turn off after a signal is received and </a:t>
            </a:r>
          </a:p>
          <a:p>
            <a:pPr lvl="1"/>
            <a:r>
              <a:rPr lang="en-US" sz="1000"/>
              <a:t>remain off for approximately 1 to 2 secs during calculation.  The measured belt</a:t>
            </a:r>
          </a:p>
          <a:p>
            <a:pPr lvl="1"/>
            <a:r>
              <a:rPr lang="en-US" sz="1000"/>
              <a:t>tension is then displayed.  The meter then beeps 3 times, the green light</a:t>
            </a:r>
          </a:p>
          <a:p>
            <a:pPr lvl="1"/>
            <a:r>
              <a:rPr lang="en-US" sz="1000"/>
              <a:t>turns back on and remains on until another signal is received.  If there is</a:t>
            </a:r>
          </a:p>
          <a:p>
            <a:pPr lvl="1"/>
            <a:r>
              <a:rPr lang="en-US" sz="1000"/>
              <a:t>no reading, or a measurement error,  the red light will turn on.</a:t>
            </a:r>
          </a:p>
          <a:p>
            <a:pPr lvl="1"/>
            <a:endParaRPr lang="en-US" sz="1000"/>
          </a:p>
          <a:p>
            <a:pPr lvl="1">
              <a:buFontTx/>
              <a:buChar char="•"/>
            </a:pPr>
            <a:r>
              <a:rPr lang="en-US" sz="1000"/>
              <a:t>Results can be displayed in 3 different units of measure:  newtons, pounds, and</a:t>
            </a:r>
          </a:p>
          <a:p>
            <a:pPr lvl="1"/>
            <a:r>
              <a:rPr lang="en-US" sz="1000"/>
              <a:t>kilograms. To select the desired unit of measure, starting with the unit in the</a:t>
            </a:r>
          </a:p>
          <a:p>
            <a:pPr lvl="1"/>
            <a:r>
              <a:rPr lang="en-US" sz="1000"/>
              <a:t>“off” mode, press and hold the 0 and 9 key, while simultaneously pressing the “Power” key.  Then the desired u/m can be selected by pressing the “SELECT” button until the desired dimension appears in the LCD.  Turning the STM off, then on again will return the STM to its normal operating mode.  To see the frequency value in Hz, select the “Hz” key; pressing the “Hz” key again redisplays the measured tension</a:t>
            </a:r>
          </a:p>
        </p:txBody>
      </p:sp>
    </p:spTree>
    <p:extLst>
      <p:ext uri="{BB962C8B-B14F-4D97-AF65-F5344CB8AC3E}">
        <p14:creationId xmlns:p14="http://schemas.microsoft.com/office/powerpoint/2010/main" val="303420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DB6DBD-2858-4195-AECC-4D3DD5768459}" type="slidenum">
              <a:rPr lang="en-US"/>
              <a:pPr/>
              <a:t>13</a:t>
            </a:fld>
            <a:endParaRPr lang="en-US"/>
          </a:p>
        </p:txBody>
      </p:sp>
      <p:sp>
        <p:nvSpPr>
          <p:cNvPr id="23554" name="Rectangle 2"/>
          <p:cNvSpPr>
            <a:spLocks noGrp="1" noRot="1" noChangeAspect="1" noChangeArrowheads="1"/>
          </p:cNvSpPr>
          <p:nvPr>
            <p:ph type="sldImg"/>
          </p:nvPr>
        </p:nvSpPr>
        <p:spPr bwMode="auto">
          <a:xfrm>
            <a:off x="2916238" y="528638"/>
            <a:ext cx="3525837" cy="2644775"/>
          </a:xfrm>
          <a:prstGeom prst="rect">
            <a:avLst/>
          </a:prstGeom>
          <a:solidFill>
            <a:srgbClr val="FFFFFF"/>
          </a:solidFill>
          <a:ln>
            <a:solidFill>
              <a:srgbClr val="000000"/>
            </a:solidFill>
            <a:miter lim="800000"/>
            <a:headEnd/>
            <a:tailEnd/>
          </a:ln>
        </p:spPr>
      </p:sp>
      <p:sp>
        <p:nvSpPr>
          <p:cNvPr id="23555" name="Rectangle 3"/>
          <p:cNvSpPr>
            <a:spLocks noGrp="1" noChangeArrowheads="1"/>
          </p:cNvSpPr>
          <p:nvPr>
            <p:ph type="body" idx="1"/>
          </p:nvPr>
        </p:nvSpPr>
        <p:spPr bwMode="auto">
          <a:xfrm>
            <a:off x="1247563" y="3350301"/>
            <a:ext cx="6861599" cy="3173968"/>
          </a:xfrm>
          <a:prstGeom prst="rect">
            <a:avLst/>
          </a:prstGeom>
          <a:solidFill>
            <a:srgbClr val="FFFFFF"/>
          </a:solidFill>
          <a:ln>
            <a:solidFill>
              <a:srgbClr val="000000"/>
            </a:solidFill>
            <a:miter lim="800000"/>
            <a:headEnd/>
            <a:tailEnd/>
          </a:ln>
        </p:spPr>
        <p:txBody>
          <a:bodyPr lIns="89730" tIns="44865" rIns="89730" bIns="44865"/>
          <a:lstStyle/>
          <a:p>
            <a:r>
              <a:rPr lang="en-US" sz="1000"/>
              <a:t>Standard features (STM 505C)</a:t>
            </a:r>
          </a:p>
          <a:p>
            <a:pPr lvl="1"/>
            <a:r>
              <a:rPr lang="en-US" sz="1000"/>
              <a:t>10 memory registers for belt constants</a:t>
            </a:r>
          </a:p>
          <a:p>
            <a:pPr lvl="1"/>
            <a:r>
              <a:rPr lang="en-US" sz="1000"/>
              <a:t>Max frequency of 1000 Hz</a:t>
            </a:r>
          </a:p>
          <a:p>
            <a:pPr lvl="1"/>
            <a:r>
              <a:rPr lang="en-US" sz="1000"/>
              <a:t>Auto Gain control</a:t>
            </a:r>
          </a:p>
          <a:p>
            <a:pPr lvl="1"/>
            <a:r>
              <a:rPr lang="en-US" sz="1000"/>
              <a:t>Auto Set frequency range filters</a:t>
            </a:r>
          </a:p>
          <a:p>
            <a:pPr lvl="1"/>
            <a:r>
              <a:rPr lang="en-US" sz="1000"/>
              <a:t>Auto Shutoff (after 10 minutes of inactivity)</a:t>
            </a:r>
          </a:p>
          <a:p>
            <a:pPr lvl="1"/>
            <a:r>
              <a:rPr lang="en-US" sz="1000"/>
              <a:t>Cord Sensor</a:t>
            </a:r>
          </a:p>
          <a:p>
            <a:pPr lvl="1"/>
            <a:r>
              <a:rPr lang="en-US" sz="1000"/>
              <a:t>Batteries (2 AA)</a:t>
            </a:r>
          </a:p>
          <a:p>
            <a:pPr lvl="1"/>
            <a:endParaRPr lang="en-US" sz="1000"/>
          </a:p>
          <a:p>
            <a:r>
              <a:rPr lang="en-US" sz="1000"/>
              <a:t>Optional features</a:t>
            </a:r>
          </a:p>
          <a:p>
            <a:pPr lvl="1"/>
            <a:r>
              <a:rPr lang="en-US" sz="1000"/>
              <a:t>Flexible cord sensor</a:t>
            </a:r>
          </a:p>
          <a:p>
            <a:pPr lvl="1"/>
            <a:r>
              <a:rPr lang="en-US" sz="1000"/>
              <a:t>Magnetic induction sensor (for use where ambient noise is high and/or</a:t>
            </a:r>
          </a:p>
          <a:p>
            <a:pPr lvl="1"/>
            <a:r>
              <a:rPr lang="en-US" sz="1000"/>
              <a:t>	windy conditions (wind noise)</a:t>
            </a:r>
          </a:p>
          <a:p>
            <a:pPr lvl="1"/>
            <a:endParaRPr lang="en-US"/>
          </a:p>
        </p:txBody>
      </p:sp>
    </p:spTree>
    <p:extLst>
      <p:ext uri="{BB962C8B-B14F-4D97-AF65-F5344CB8AC3E}">
        <p14:creationId xmlns:p14="http://schemas.microsoft.com/office/powerpoint/2010/main" val="20220882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gradFill rotWithShape="0">
          <a:gsLst>
            <a:gs pos="0">
              <a:srgbClr val="DDDDDD">
                <a:gamma/>
                <a:shade val="0"/>
                <a:invGamma/>
              </a:srgbClr>
            </a:gs>
            <a:gs pos="100000">
              <a:srgbClr val="DDDDDD"/>
            </a:gs>
          </a:gsLst>
          <a:lin ang="2700000" scaled="1"/>
        </a:gradFill>
        <a:effectLst/>
      </p:bgPr>
    </p:bg>
    <p:spTree>
      <p:nvGrpSpPr>
        <p:cNvPr id="1" name=""/>
        <p:cNvGrpSpPr/>
        <p:nvPr/>
      </p:nvGrpSpPr>
      <p:grpSpPr>
        <a:xfrm>
          <a:off x="0" y="0"/>
          <a:ext cx="0" cy="0"/>
          <a:chOff x="0" y="0"/>
          <a:chExt cx="0" cy="0"/>
        </a:xfrm>
      </p:grpSpPr>
      <p:sp>
        <p:nvSpPr>
          <p:cNvPr id="4098" name="AutoShape 1026"/>
          <p:cNvSpPr>
            <a:spLocks noChangeArrowheads="1"/>
          </p:cNvSpPr>
          <p:nvPr/>
        </p:nvSpPr>
        <p:spPr bwMode="auto">
          <a:xfrm>
            <a:off x="-2079625" y="-755650"/>
            <a:ext cx="8589963" cy="8161338"/>
          </a:xfrm>
          <a:prstGeom prst="star5">
            <a:avLst/>
          </a:prstGeom>
          <a:gradFill rotWithShape="0">
            <a:gsLst>
              <a:gs pos="0">
                <a:schemeClr val="folHlink"/>
              </a:gs>
              <a:gs pos="100000">
                <a:schemeClr val="folHlink">
                  <a:gamma/>
                  <a:shade val="45490"/>
                  <a:invGamma/>
                </a:schemeClr>
              </a:gs>
            </a:gsLst>
            <a:lin ang="18900000" scaled="1"/>
          </a:gradFill>
          <a:ln w="9525">
            <a:noFill/>
            <a:miter lim="800000"/>
            <a:headEnd/>
            <a:tailEnd/>
          </a:ln>
          <a:effectLst>
            <a:prstShdw prst="shdw18" dist="17961" dir="13500000">
              <a:schemeClr val="folHlink">
                <a:gamma/>
                <a:shade val="60000"/>
                <a:invGamma/>
              </a:schemeClr>
            </a:prstShdw>
          </a:effectLst>
        </p:spPr>
        <p:txBody>
          <a:bodyPr wrap="none" anchor="ctr"/>
          <a:lstStyle/>
          <a:p>
            <a:endParaRPr lang="es-VE"/>
          </a:p>
        </p:txBody>
      </p:sp>
      <p:sp>
        <p:nvSpPr>
          <p:cNvPr id="4099" name="Rectangle 1027"/>
          <p:cNvSpPr>
            <a:spLocks noChangeArrowheads="1"/>
          </p:cNvSpPr>
          <p:nvPr/>
        </p:nvSpPr>
        <p:spPr bwMode="auto">
          <a:xfrm>
            <a:off x="4254500" y="-215900"/>
            <a:ext cx="4889500" cy="7259638"/>
          </a:xfrm>
          <a:prstGeom prst="rect">
            <a:avLst/>
          </a:prstGeom>
          <a:gradFill rotWithShape="0">
            <a:gsLst>
              <a:gs pos="0">
                <a:srgbClr val="FF6600">
                  <a:gamma/>
                  <a:shade val="46275"/>
                  <a:invGamma/>
                </a:srgbClr>
              </a:gs>
              <a:gs pos="100000">
                <a:srgbClr val="FF6600"/>
              </a:gs>
            </a:gsLst>
            <a:lin ang="5400000" scaled="1"/>
          </a:gradFill>
          <a:ln w="9525">
            <a:solidFill>
              <a:srgbClr val="9966FF"/>
            </a:solidFill>
            <a:miter lim="800000"/>
            <a:headEnd/>
            <a:tailEnd/>
          </a:ln>
          <a:effectLst/>
        </p:spPr>
        <p:txBody>
          <a:bodyPr wrap="none" anchor="ctr"/>
          <a:lstStyle/>
          <a:p>
            <a:pPr algn="ctr">
              <a:lnSpc>
                <a:spcPct val="100000"/>
              </a:lnSpc>
              <a:spcBef>
                <a:spcPct val="0"/>
              </a:spcBef>
              <a:buClrTx/>
              <a:buFontTx/>
              <a:buNone/>
            </a:pPr>
            <a:endParaRPr lang="es-VE" sz="2400" b="0">
              <a:solidFill>
                <a:schemeClr val="tx1"/>
              </a:solidFill>
              <a:effectLst/>
              <a:latin typeface="Times New Roman" charset="0"/>
            </a:endParaRPr>
          </a:p>
        </p:txBody>
      </p:sp>
      <p:pic>
        <p:nvPicPr>
          <p:cNvPr id="4100" name="Picture 1028" descr="Star_Logo"/>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95275" y="1631950"/>
            <a:ext cx="3789363" cy="3616325"/>
          </a:xfrm>
          <a:prstGeom prst="rect">
            <a:avLst/>
          </a:prstGeom>
          <a:noFill/>
        </p:spPr>
      </p:pic>
      <p:sp>
        <p:nvSpPr>
          <p:cNvPr id="4101" name="Rectangle 1029"/>
          <p:cNvSpPr>
            <a:spLocks noGrp="1" noChangeArrowheads="1"/>
          </p:cNvSpPr>
          <p:nvPr>
            <p:ph type="ctrTitle"/>
          </p:nvPr>
        </p:nvSpPr>
        <p:spPr>
          <a:xfrm>
            <a:off x="4572000" y="1077913"/>
            <a:ext cx="4283075" cy="2390775"/>
          </a:xfrm>
          <a:effectLst>
            <a:outerShdw dist="35921" dir="2700000" algn="ctr" rotWithShape="0">
              <a:schemeClr val="tx1"/>
            </a:outerShdw>
          </a:effectLst>
        </p:spPr>
        <p:txBody>
          <a:bodyPr/>
          <a:lstStyle>
            <a:lvl1pPr algn="ctr">
              <a:lnSpc>
                <a:spcPct val="100000"/>
              </a:lnSpc>
              <a:defRPr sz="4100" i="1"/>
            </a:lvl1pPr>
          </a:lstStyle>
          <a:p>
            <a:r>
              <a:rPr lang="en-US"/>
              <a:t>Click to edit Master title style</a:t>
            </a:r>
          </a:p>
        </p:txBody>
      </p:sp>
      <p:sp>
        <p:nvSpPr>
          <p:cNvPr id="4102" name="Text Box 1030"/>
          <p:cNvSpPr txBox="1">
            <a:spLocks noChangeArrowheads="1"/>
          </p:cNvSpPr>
          <p:nvPr/>
        </p:nvSpPr>
        <p:spPr bwMode="auto">
          <a:xfrm>
            <a:off x="762000" y="6019800"/>
            <a:ext cx="2971800" cy="609600"/>
          </a:xfrm>
          <a:prstGeom prst="rect">
            <a:avLst/>
          </a:prstGeom>
          <a:noFill/>
          <a:ln w="9525">
            <a:noFill/>
            <a:miter lim="800000"/>
            <a:headEnd/>
            <a:tailEnd/>
          </a:ln>
          <a:effectLst>
            <a:prstShdw prst="shdw18" dist="17961" dir="13500000">
              <a:schemeClr val="bg1">
                <a:gamma/>
                <a:shade val="60000"/>
                <a:invGamma/>
              </a:schemeClr>
            </a:prstShdw>
          </a:effectLst>
        </p:spPr>
        <p:txBody>
          <a:bodyPr>
            <a:spAutoFit/>
          </a:bodyPr>
          <a:lstStyle/>
          <a:p>
            <a:pPr algn="ctr">
              <a:lnSpc>
                <a:spcPct val="60000"/>
              </a:lnSpc>
              <a:buClrTx/>
              <a:buFontTx/>
              <a:buNone/>
            </a:pPr>
            <a:r>
              <a:rPr lang="en-US" sz="1400">
                <a:solidFill>
                  <a:schemeClr val="bg1"/>
                </a:solidFill>
                <a:effectLst/>
                <a:latin typeface="ISOCPEUR" pitchFamily="34" charset="0"/>
              </a:rPr>
              <a:t>Gates</a:t>
            </a:r>
          </a:p>
          <a:p>
            <a:pPr algn="ctr">
              <a:lnSpc>
                <a:spcPct val="30000"/>
              </a:lnSpc>
              <a:buClrTx/>
              <a:buFontTx/>
              <a:buNone/>
            </a:pPr>
            <a:r>
              <a:rPr lang="en-US" sz="1800" b="0">
                <a:solidFill>
                  <a:schemeClr val="bg1"/>
                </a:solidFill>
                <a:effectLst/>
                <a:latin typeface="Brush Script MT" pitchFamily="66" charset="0"/>
              </a:rPr>
              <a:t>Professional Development</a:t>
            </a:r>
          </a:p>
          <a:p>
            <a:pPr algn="ctr">
              <a:lnSpc>
                <a:spcPct val="30000"/>
              </a:lnSpc>
              <a:buClrTx/>
              <a:buFontTx/>
              <a:buNone/>
            </a:pPr>
            <a:r>
              <a:rPr lang="en-US" sz="1400">
                <a:solidFill>
                  <a:schemeClr val="bg1"/>
                </a:solidFill>
                <a:effectLst/>
                <a:latin typeface="ISOCPEUR" pitchFamily="34" charset="0"/>
              </a:rPr>
              <a:t>Series</a:t>
            </a:r>
          </a:p>
        </p:txBody>
      </p:sp>
      <p:pic>
        <p:nvPicPr>
          <p:cNvPr id="4103" name="Picture 1031" descr="GRLOGSML"/>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382000" y="6219825"/>
            <a:ext cx="762000" cy="468313"/>
          </a:xfrm>
          <a:prstGeom prst="rect">
            <a:avLst/>
          </a:prstGeom>
          <a:noFill/>
        </p:spPr>
      </p:pic>
    </p:spTree>
  </p:cSld>
  <p:clrMapOvr>
    <a:masterClrMapping/>
  </p:clrMapOvr>
  <p:transition spd="med">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Tree>
  </p:cSld>
  <p:clrMapOvr>
    <a:masterClrMapping/>
  </p:clrMapOvr>
  <p:transition spd="med">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67525" y="234950"/>
            <a:ext cx="2214563" cy="3998913"/>
          </a:xfrm>
        </p:spPr>
        <p:txBody>
          <a:bodyPr vert="eaVert"/>
          <a:lstStyle/>
          <a:p>
            <a:r>
              <a:rPr lang="es-ES" smtClean="0"/>
              <a:t>Haga clic para modificar el estilo de título del patrón</a:t>
            </a:r>
            <a:endParaRPr lang="es-VE"/>
          </a:p>
        </p:txBody>
      </p:sp>
      <p:sp>
        <p:nvSpPr>
          <p:cNvPr id="3" name="2 Marcador de texto vertical"/>
          <p:cNvSpPr>
            <a:spLocks noGrp="1"/>
          </p:cNvSpPr>
          <p:nvPr>
            <p:ph type="body" orient="vert" idx="1"/>
          </p:nvPr>
        </p:nvSpPr>
        <p:spPr>
          <a:xfrm>
            <a:off x="220663" y="234950"/>
            <a:ext cx="6494462" cy="3998913"/>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Tree>
  </p:cSld>
  <p:clrMapOvr>
    <a:masterClrMapping/>
  </p:clrMapOvr>
  <p:transition spd="med">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Tree>
  </p:cSld>
  <p:clrMapOvr>
    <a:masterClrMapping/>
  </p:clrMapOvr>
  <p:transition spd="med">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transition spd="med">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
        <p:nvSpPr>
          <p:cNvPr id="3" name="2 Marcador de contenido"/>
          <p:cNvSpPr>
            <a:spLocks noGrp="1"/>
          </p:cNvSpPr>
          <p:nvPr>
            <p:ph sz="half" idx="1"/>
          </p:nvPr>
        </p:nvSpPr>
        <p:spPr>
          <a:xfrm>
            <a:off x="1627188" y="1330325"/>
            <a:ext cx="3651250" cy="2903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contenido"/>
          <p:cNvSpPr>
            <a:spLocks noGrp="1"/>
          </p:cNvSpPr>
          <p:nvPr>
            <p:ph sz="half" idx="2"/>
          </p:nvPr>
        </p:nvSpPr>
        <p:spPr>
          <a:xfrm>
            <a:off x="5430838" y="1330325"/>
            <a:ext cx="3651250" cy="2903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Tree>
  </p:cSld>
  <p:clrMapOvr>
    <a:masterClrMapping/>
  </p:clrMapOvr>
  <p:transition spd="med">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VE"/>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Tree>
  </p:cSld>
  <p:clrMapOvr>
    <a:masterClrMapping/>
  </p:clrMapOvr>
  <p:transition spd="med">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VE"/>
          </a:p>
        </p:txBody>
      </p:sp>
    </p:spTree>
  </p:cSld>
  <p:clrMapOvr>
    <a:masterClrMapping/>
  </p:clrMapOvr>
  <p:transition spd="med">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transition spd="med">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VE"/>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spd="med">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VE"/>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VE"/>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transition spd="med">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AutoShape 2"/>
          <p:cNvSpPr>
            <a:spLocks noChangeArrowheads="1"/>
          </p:cNvSpPr>
          <p:nvPr/>
        </p:nvSpPr>
        <p:spPr bwMode="auto">
          <a:xfrm>
            <a:off x="0" y="-11113"/>
            <a:ext cx="1525588" cy="1449388"/>
          </a:xfrm>
          <a:prstGeom prst="star5">
            <a:avLst/>
          </a:prstGeom>
          <a:solidFill>
            <a:srgbClr val="EAEAEA"/>
          </a:solidFill>
          <a:ln w="9525">
            <a:noFill/>
            <a:miter lim="800000"/>
            <a:headEnd/>
            <a:tailEnd/>
          </a:ln>
          <a:effectLst/>
        </p:spPr>
        <p:txBody>
          <a:bodyPr wrap="none" anchor="ctr"/>
          <a:lstStyle/>
          <a:p>
            <a:endParaRPr lang="es-VE"/>
          </a:p>
        </p:txBody>
      </p:sp>
      <p:sp>
        <p:nvSpPr>
          <p:cNvPr id="3075" name="Rectangle 3"/>
          <p:cNvSpPr>
            <a:spLocks noChangeArrowheads="1"/>
          </p:cNvSpPr>
          <p:nvPr/>
        </p:nvSpPr>
        <p:spPr bwMode="auto">
          <a:xfrm>
            <a:off x="1546225" y="0"/>
            <a:ext cx="7597775" cy="6858000"/>
          </a:xfrm>
          <a:prstGeom prst="rect">
            <a:avLst/>
          </a:prstGeom>
          <a:solidFill>
            <a:schemeClr val="tx1"/>
          </a:solidFill>
          <a:ln w="9525">
            <a:noFill/>
            <a:miter lim="800000"/>
            <a:headEnd/>
            <a:tailEnd/>
          </a:ln>
          <a:effectLst>
            <a:prstShdw prst="shdw18" dist="17961" dir="13500000">
              <a:schemeClr val="tx1">
                <a:gamma/>
                <a:shade val="60000"/>
                <a:invGamma/>
              </a:schemeClr>
            </a:prstShdw>
          </a:effectLst>
        </p:spPr>
        <p:txBody>
          <a:bodyPr wrap="none" anchor="ctr"/>
          <a:lstStyle/>
          <a:p>
            <a:endParaRPr lang="es-VE"/>
          </a:p>
        </p:txBody>
      </p:sp>
      <p:sp>
        <p:nvSpPr>
          <p:cNvPr id="3076" name="Rectangle 4"/>
          <p:cNvSpPr>
            <a:spLocks noChangeArrowheads="1"/>
          </p:cNvSpPr>
          <p:nvPr/>
        </p:nvSpPr>
        <p:spPr bwMode="auto">
          <a:xfrm>
            <a:off x="0" y="301625"/>
            <a:ext cx="8445500" cy="847725"/>
          </a:xfrm>
          <a:prstGeom prst="rect">
            <a:avLst/>
          </a:prstGeom>
          <a:gradFill rotWithShape="0">
            <a:gsLst>
              <a:gs pos="0">
                <a:srgbClr val="FF6600"/>
              </a:gs>
              <a:gs pos="100000">
                <a:srgbClr val="FF6600">
                  <a:gamma/>
                  <a:shade val="46275"/>
                  <a:invGamma/>
                </a:srgbClr>
              </a:gs>
            </a:gsLst>
            <a:lin ang="0" scaled="1"/>
          </a:gradFill>
          <a:ln w="9525">
            <a:noFill/>
            <a:miter lim="800000"/>
            <a:headEnd/>
            <a:tailEnd/>
          </a:ln>
          <a:effectLst/>
        </p:spPr>
        <p:txBody>
          <a:bodyPr wrap="none" anchor="ctr"/>
          <a:lstStyle/>
          <a:p>
            <a:endParaRPr lang="es-VE"/>
          </a:p>
        </p:txBody>
      </p:sp>
      <p:sp>
        <p:nvSpPr>
          <p:cNvPr id="3077" name="Rectangle 5"/>
          <p:cNvSpPr>
            <a:spLocks noGrp="1" noChangeArrowheads="1"/>
          </p:cNvSpPr>
          <p:nvPr>
            <p:ph type="body" idx="1"/>
          </p:nvPr>
        </p:nvSpPr>
        <p:spPr bwMode="auto">
          <a:xfrm>
            <a:off x="1627188" y="1330325"/>
            <a:ext cx="7454900" cy="2903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title"/>
          </p:nvPr>
        </p:nvSpPr>
        <p:spPr bwMode="auto">
          <a:xfrm>
            <a:off x="220663" y="234950"/>
            <a:ext cx="7780337" cy="1000125"/>
          </a:xfrm>
          <a:prstGeom prst="rect">
            <a:avLst/>
          </a:prstGeom>
          <a:noFill/>
          <a:ln w="9525">
            <a:noFill/>
            <a:miter lim="800000"/>
            <a:headEnd/>
            <a:tailEnd/>
          </a:ln>
          <a:effectLst>
            <a:outerShdw dist="3592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3079" name="Picture 7" descr="gatelogo"/>
          <p:cNvPicPr>
            <a:picLocks noChangeAspect="1" noChangeArrowheads="1"/>
          </p:cNvPicPr>
          <p:nvPr/>
        </p:nvPicPr>
        <p:blipFill>
          <a:blip r:embed="rId13" cstate="print"/>
          <a:srcRect/>
          <a:stretch>
            <a:fillRect/>
          </a:stretch>
        </p:blipFill>
        <p:spPr bwMode="auto">
          <a:xfrm>
            <a:off x="274638" y="6042025"/>
            <a:ext cx="1041400" cy="582613"/>
          </a:xfrm>
          <a:prstGeom prst="rect">
            <a:avLst/>
          </a:prstGeom>
          <a:noFill/>
        </p:spPr>
      </p:pic>
      <p:pic>
        <p:nvPicPr>
          <p:cNvPr id="3080" name="Picture 8" descr="Star_Logo"/>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123825" y="4694238"/>
            <a:ext cx="1241425" cy="1184275"/>
          </a:xfrm>
          <a:prstGeom prst="rect">
            <a:avLst/>
          </a:prstGeom>
          <a:noFill/>
        </p:spPr>
      </p:pic>
      <p:sp>
        <p:nvSpPr>
          <p:cNvPr id="3081" name="AutoShape 9"/>
          <p:cNvSpPr>
            <a:spLocks noChangeArrowheads="1"/>
          </p:cNvSpPr>
          <p:nvPr/>
        </p:nvSpPr>
        <p:spPr bwMode="auto">
          <a:xfrm>
            <a:off x="76200" y="1327150"/>
            <a:ext cx="1371600" cy="1306513"/>
          </a:xfrm>
          <a:prstGeom prst="star5">
            <a:avLst/>
          </a:prstGeom>
          <a:solidFill>
            <a:srgbClr val="F4F4F4"/>
          </a:solidFill>
          <a:ln w="9525">
            <a:noFill/>
            <a:miter lim="800000"/>
            <a:headEnd/>
            <a:tailEnd/>
          </a:ln>
          <a:effectLst/>
        </p:spPr>
        <p:txBody>
          <a:bodyPr wrap="none" anchor="ctr"/>
          <a:lstStyle/>
          <a:p>
            <a:endParaRPr lang="es-VE"/>
          </a:p>
        </p:txBody>
      </p:sp>
      <p:sp>
        <p:nvSpPr>
          <p:cNvPr id="3082" name="AutoShape 10"/>
          <p:cNvSpPr>
            <a:spLocks noChangeArrowheads="1"/>
          </p:cNvSpPr>
          <p:nvPr/>
        </p:nvSpPr>
        <p:spPr bwMode="auto">
          <a:xfrm>
            <a:off x="146050" y="2544763"/>
            <a:ext cx="1233488" cy="1179512"/>
          </a:xfrm>
          <a:prstGeom prst="star5">
            <a:avLst/>
          </a:prstGeom>
          <a:solidFill>
            <a:srgbClr val="F7F7F7"/>
          </a:solidFill>
          <a:ln w="9525">
            <a:noFill/>
            <a:miter lim="800000"/>
            <a:headEnd/>
            <a:tailEnd/>
          </a:ln>
          <a:effectLst/>
        </p:spPr>
        <p:txBody>
          <a:bodyPr wrap="none" anchor="ctr"/>
          <a:lstStyle/>
          <a:p>
            <a:endParaRPr lang="es-VE"/>
          </a:p>
        </p:txBody>
      </p:sp>
      <p:sp>
        <p:nvSpPr>
          <p:cNvPr id="3083" name="AutoShape 11"/>
          <p:cNvSpPr>
            <a:spLocks noChangeArrowheads="1"/>
          </p:cNvSpPr>
          <p:nvPr/>
        </p:nvSpPr>
        <p:spPr bwMode="auto">
          <a:xfrm>
            <a:off x="206375" y="3649663"/>
            <a:ext cx="1114425" cy="1060450"/>
          </a:xfrm>
          <a:prstGeom prst="star5">
            <a:avLst/>
          </a:prstGeom>
          <a:solidFill>
            <a:srgbClr val="FBFBFB"/>
          </a:solidFill>
          <a:ln w="9525">
            <a:noFill/>
            <a:miter lim="800000"/>
            <a:headEnd/>
            <a:tailEnd/>
          </a:ln>
          <a:effectLst/>
        </p:spPr>
        <p:txBody>
          <a:bodyPr wrap="none" anchor="ctr"/>
          <a:lstStyle/>
          <a:p>
            <a:endParaRPr lang="es-VE"/>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wipe/>
  </p:transition>
  <p:txStyles>
    <p:titleStyle>
      <a:lvl1pPr algn="l" rtl="0" eaLnBrk="0" fontAlgn="base" hangingPunct="0">
        <a:lnSpc>
          <a:spcPct val="85000"/>
        </a:lnSpc>
        <a:spcBef>
          <a:spcPct val="0"/>
        </a:spcBef>
        <a:spcAft>
          <a:spcPct val="0"/>
        </a:spcAft>
        <a:defRPr sz="3600">
          <a:solidFill>
            <a:schemeClr val="bg1"/>
          </a:solidFill>
          <a:latin typeface="+mj-lt"/>
          <a:ea typeface="+mj-ea"/>
          <a:cs typeface="+mj-cs"/>
        </a:defRPr>
      </a:lvl1pPr>
      <a:lvl2pPr algn="l" rtl="0" eaLnBrk="0" fontAlgn="base" hangingPunct="0">
        <a:lnSpc>
          <a:spcPct val="85000"/>
        </a:lnSpc>
        <a:spcBef>
          <a:spcPct val="0"/>
        </a:spcBef>
        <a:spcAft>
          <a:spcPct val="0"/>
        </a:spcAft>
        <a:defRPr sz="3600">
          <a:solidFill>
            <a:schemeClr val="bg1"/>
          </a:solidFill>
          <a:latin typeface="Arial Black" pitchFamily="34" charset="0"/>
        </a:defRPr>
      </a:lvl2pPr>
      <a:lvl3pPr algn="l" rtl="0" eaLnBrk="0" fontAlgn="base" hangingPunct="0">
        <a:lnSpc>
          <a:spcPct val="85000"/>
        </a:lnSpc>
        <a:spcBef>
          <a:spcPct val="0"/>
        </a:spcBef>
        <a:spcAft>
          <a:spcPct val="0"/>
        </a:spcAft>
        <a:defRPr sz="3600">
          <a:solidFill>
            <a:schemeClr val="bg1"/>
          </a:solidFill>
          <a:latin typeface="Arial Black" pitchFamily="34" charset="0"/>
        </a:defRPr>
      </a:lvl3pPr>
      <a:lvl4pPr algn="l" rtl="0" eaLnBrk="0" fontAlgn="base" hangingPunct="0">
        <a:lnSpc>
          <a:spcPct val="85000"/>
        </a:lnSpc>
        <a:spcBef>
          <a:spcPct val="0"/>
        </a:spcBef>
        <a:spcAft>
          <a:spcPct val="0"/>
        </a:spcAft>
        <a:defRPr sz="3600">
          <a:solidFill>
            <a:schemeClr val="bg1"/>
          </a:solidFill>
          <a:latin typeface="Arial Black" pitchFamily="34" charset="0"/>
        </a:defRPr>
      </a:lvl4pPr>
      <a:lvl5pPr algn="l" rtl="0" eaLnBrk="0" fontAlgn="base" hangingPunct="0">
        <a:lnSpc>
          <a:spcPct val="85000"/>
        </a:lnSpc>
        <a:spcBef>
          <a:spcPct val="0"/>
        </a:spcBef>
        <a:spcAft>
          <a:spcPct val="0"/>
        </a:spcAft>
        <a:defRPr sz="3600">
          <a:solidFill>
            <a:schemeClr val="bg1"/>
          </a:solidFill>
          <a:latin typeface="Arial Black" pitchFamily="34" charset="0"/>
        </a:defRPr>
      </a:lvl5pPr>
      <a:lvl6pPr marL="457200" algn="l" rtl="0" eaLnBrk="0" fontAlgn="base" hangingPunct="0">
        <a:lnSpc>
          <a:spcPct val="85000"/>
        </a:lnSpc>
        <a:spcBef>
          <a:spcPct val="0"/>
        </a:spcBef>
        <a:spcAft>
          <a:spcPct val="0"/>
        </a:spcAft>
        <a:defRPr sz="3600">
          <a:solidFill>
            <a:schemeClr val="bg1"/>
          </a:solidFill>
          <a:latin typeface="Arial Black" pitchFamily="34" charset="0"/>
        </a:defRPr>
      </a:lvl6pPr>
      <a:lvl7pPr marL="914400" algn="l" rtl="0" eaLnBrk="0" fontAlgn="base" hangingPunct="0">
        <a:lnSpc>
          <a:spcPct val="85000"/>
        </a:lnSpc>
        <a:spcBef>
          <a:spcPct val="0"/>
        </a:spcBef>
        <a:spcAft>
          <a:spcPct val="0"/>
        </a:spcAft>
        <a:defRPr sz="3600">
          <a:solidFill>
            <a:schemeClr val="bg1"/>
          </a:solidFill>
          <a:latin typeface="Arial Black" pitchFamily="34" charset="0"/>
        </a:defRPr>
      </a:lvl7pPr>
      <a:lvl8pPr marL="1371600" algn="l" rtl="0" eaLnBrk="0" fontAlgn="base" hangingPunct="0">
        <a:lnSpc>
          <a:spcPct val="85000"/>
        </a:lnSpc>
        <a:spcBef>
          <a:spcPct val="0"/>
        </a:spcBef>
        <a:spcAft>
          <a:spcPct val="0"/>
        </a:spcAft>
        <a:defRPr sz="3600">
          <a:solidFill>
            <a:schemeClr val="bg1"/>
          </a:solidFill>
          <a:latin typeface="Arial Black" pitchFamily="34" charset="0"/>
        </a:defRPr>
      </a:lvl8pPr>
      <a:lvl9pPr marL="1828800" algn="l" rtl="0" eaLnBrk="0" fontAlgn="base" hangingPunct="0">
        <a:lnSpc>
          <a:spcPct val="85000"/>
        </a:lnSpc>
        <a:spcBef>
          <a:spcPct val="0"/>
        </a:spcBef>
        <a:spcAft>
          <a:spcPct val="0"/>
        </a:spcAft>
        <a:defRPr sz="3600">
          <a:solidFill>
            <a:schemeClr val="bg1"/>
          </a:solidFill>
          <a:latin typeface="Arial Black" pitchFamily="34" charset="0"/>
        </a:defRPr>
      </a:lvl9pPr>
    </p:titleStyle>
    <p:bodyStyle>
      <a:lvl1pPr marL="452438" indent="-452438" algn="l" rtl="0" eaLnBrk="0" fontAlgn="base" hangingPunct="0">
        <a:lnSpc>
          <a:spcPct val="90000"/>
        </a:lnSpc>
        <a:spcBef>
          <a:spcPct val="20000"/>
        </a:spcBef>
        <a:spcAft>
          <a:spcPct val="0"/>
        </a:spcAft>
        <a:buClr>
          <a:srgbClr val="9966FF"/>
        </a:buClr>
        <a:buFont typeface="Wingdings" pitchFamily="2" charset="2"/>
        <a:buChar char="n"/>
        <a:defRPr sz="2800" b="1">
          <a:solidFill>
            <a:schemeClr val="bg1"/>
          </a:solidFill>
          <a:effectLst>
            <a:outerShdw blurRad="38100" dist="38100" dir="2700000" algn="tl">
              <a:srgbClr val="C0C0C0"/>
            </a:outerShdw>
          </a:effectLst>
          <a:latin typeface="+mn-lt"/>
          <a:ea typeface="+mn-ea"/>
          <a:cs typeface="+mn-cs"/>
        </a:defRPr>
      </a:lvl1pPr>
      <a:lvl2pPr marL="852488" indent="-285750" algn="l" rtl="0" eaLnBrk="0" fontAlgn="base" hangingPunct="0">
        <a:lnSpc>
          <a:spcPct val="90000"/>
        </a:lnSpc>
        <a:spcBef>
          <a:spcPct val="20000"/>
        </a:spcBef>
        <a:spcAft>
          <a:spcPct val="0"/>
        </a:spcAft>
        <a:buChar char="–"/>
        <a:defRPr sz="2400" b="1">
          <a:solidFill>
            <a:srgbClr val="FFFF00"/>
          </a:solidFill>
          <a:effectLst>
            <a:outerShdw blurRad="38100" dist="38100" dir="2700000" algn="tl">
              <a:srgbClr val="C0C0C0"/>
            </a:outerShdw>
          </a:effectLst>
          <a:latin typeface="+mn-lt"/>
        </a:defRPr>
      </a:lvl2pPr>
      <a:lvl3pPr marL="1195388" indent="-228600" algn="l" rtl="0" eaLnBrk="0" fontAlgn="base" hangingPunct="0">
        <a:lnSpc>
          <a:spcPct val="90000"/>
        </a:lnSpc>
        <a:spcBef>
          <a:spcPct val="20000"/>
        </a:spcBef>
        <a:spcAft>
          <a:spcPct val="0"/>
        </a:spcAft>
        <a:buChar char="•"/>
        <a:defRPr sz="2400" b="1">
          <a:solidFill>
            <a:schemeClr val="bg1"/>
          </a:solidFill>
          <a:effectLst>
            <a:outerShdw blurRad="38100" dist="38100" dir="2700000" algn="tl">
              <a:srgbClr val="C0C0C0"/>
            </a:outerShdw>
          </a:effectLst>
          <a:latin typeface="+mn-lt"/>
        </a:defRPr>
      </a:lvl3pPr>
      <a:lvl4pPr marL="1538288" indent="-228600" algn="l" rtl="0" eaLnBrk="0" fontAlgn="base" hangingPunct="0">
        <a:lnSpc>
          <a:spcPct val="90000"/>
        </a:lnSpc>
        <a:spcBef>
          <a:spcPct val="20000"/>
        </a:spcBef>
        <a:spcAft>
          <a:spcPct val="0"/>
        </a:spcAft>
        <a:buChar char="–"/>
        <a:defRPr sz="2400" b="1">
          <a:solidFill>
            <a:srgbClr val="FFFF00"/>
          </a:solidFill>
          <a:effectLst>
            <a:outerShdw blurRad="38100" dist="38100" dir="2700000" algn="tl">
              <a:srgbClr val="C0C0C0"/>
            </a:outerShdw>
          </a:effectLst>
          <a:latin typeface="+mn-lt"/>
        </a:defRPr>
      </a:lvl4pPr>
      <a:lvl5pPr marL="1881188" indent="-228600" algn="l" rtl="0" eaLnBrk="0" fontAlgn="base" hangingPunct="0">
        <a:lnSpc>
          <a:spcPct val="90000"/>
        </a:lnSpc>
        <a:spcBef>
          <a:spcPct val="20000"/>
        </a:spcBef>
        <a:spcAft>
          <a:spcPct val="0"/>
        </a:spcAft>
        <a:buChar char="»"/>
        <a:defRPr sz="2400" b="1">
          <a:solidFill>
            <a:schemeClr val="bg1"/>
          </a:solidFill>
          <a:effectLst>
            <a:outerShdw blurRad="38100" dist="38100" dir="2700000" algn="tl">
              <a:srgbClr val="C0C0C0"/>
            </a:outerShdw>
          </a:effectLst>
          <a:latin typeface="+mn-lt"/>
        </a:defRPr>
      </a:lvl5pPr>
      <a:lvl6pPr marL="2338388" indent="-228600" algn="l" rtl="0" eaLnBrk="0" fontAlgn="base" hangingPunct="0">
        <a:lnSpc>
          <a:spcPct val="90000"/>
        </a:lnSpc>
        <a:spcBef>
          <a:spcPct val="20000"/>
        </a:spcBef>
        <a:spcAft>
          <a:spcPct val="0"/>
        </a:spcAft>
        <a:buChar char="»"/>
        <a:defRPr sz="2400" b="1">
          <a:solidFill>
            <a:schemeClr val="bg1"/>
          </a:solidFill>
          <a:effectLst>
            <a:outerShdw blurRad="38100" dist="38100" dir="2700000" algn="tl">
              <a:srgbClr val="C0C0C0"/>
            </a:outerShdw>
          </a:effectLst>
          <a:latin typeface="+mn-lt"/>
        </a:defRPr>
      </a:lvl6pPr>
      <a:lvl7pPr marL="2795588" indent="-228600" algn="l" rtl="0" eaLnBrk="0" fontAlgn="base" hangingPunct="0">
        <a:lnSpc>
          <a:spcPct val="90000"/>
        </a:lnSpc>
        <a:spcBef>
          <a:spcPct val="20000"/>
        </a:spcBef>
        <a:spcAft>
          <a:spcPct val="0"/>
        </a:spcAft>
        <a:buChar char="»"/>
        <a:defRPr sz="2400" b="1">
          <a:solidFill>
            <a:schemeClr val="bg1"/>
          </a:solidFill>
          <a:effectLst>
            <a:outerShdw blurRad="38100" dist="38100" dir="2700000" algn="tl">
              <a:srgbClr val="C0C0C0"/>
            </a:outerShdw>
          </a:effectLst>
          <a:latin typeface="+mn-lt"/>
        </a:defRPr>
      </a:lvl7pPr>
      <a:lvl8pPr marL="3252788" indent="-228600" algn="l" rtl="0" eaLnBrk="0" fontAlgn="base" hangingPunct="0">
        <a:lnSpc>
          <a:spcPct val="90000"/>
        </a:lnSpc>
        <a:spcBef>
          <a:spcPct val="20000"/>
        </a:spcBef>
        <a:spcAft>
          <a:spcPct val="0"/>
        </a:spcAft>
        <a:buChar char="»"/>
        <a:defRPr sz="2400" b="1">
          <a:solidFill>
            <a:schemeClr val="bg1"/>
          </a:solidFill>
          <a:effectLst>
            <a:outerShdw blurRad="38100" dist="38100" dir="2700000" algn="tl">
              <a:srgbClr val="C0C0C0"/>
            </a:outerShdw>
          </a:effectLst>
          <a:latin typeface="+mn-lt"/>
        </a:defRPr>
      </a:lvl8pPr>
      <a:lvl9pPr marL="3709988" indent="-228600" algn="l" rtl="0" eaLnBrk="0" fontAlgn="base" hangingPunct="0">
        <a:lnSpc>
          <a:spcPct val="90000"/>
        </a:lnSpc>
        <a:spcBef>
          <a:spcPct val="20000"/>
        </a:spcBef>
        <a:spcAft>
          <a:spcPct val="0"/>
        </a:spcAft>
        <a:buChar char="»"/>
        <a:defRPr sz="2400" b="1">
          <a:solidFill>
            <a:schemeClr val="bg1"/>
          </a:solidFill>
          <a:effectLst>
            <a:outerShdw blurRad="38100" dist="38100" dir="2700000" algn="tl">
              <a:srgbClr val="C0C0C0"/>
            </a:outerShdw>
          </a:effectLst>
          <a:latin typeface="+mn-lt"/>
        </a:defRPr>
      </a:lvl9pPr>
    </p:bodyStyle>
    <p:other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www.distribuidoradecorreasymanguerasdelcaribe.com/" TargetMode="External"/><Relationship Id="rId5" Type="http://schemas.openxmlformats.org/officeDocument/2006/relationships/hyperlink" Target="mailto:gerencia@dcmdelcaribe.com" TargetMode="Externa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4648200" y="685800"/>
            <a:ext cx="4283075" cy="2390775"/>
          </a:xfrm>
        </p:spPr>
        <p:txBody>
          <a:bodyPr/>
          <a:lstStyle/>
          <a:p>
            <a:r>
              <a:rPr lang="en-US" dirty="0"/>
              <a:t>Gates</a:t>
            </a:r>
            <a:br>
              <a:rPr lang="en-US" dirty="0"/>
            </a:br>
            <a:r>
              <a:rPr lang="en-US" dirty="0" smtClean="0"/>
              <a:t>Tensiometro</a:t>
            </a:r>
            <a:r>
              <a:rPr lang="en-US" dirty="0"/>
              <a:t/>
            </a:r>
            <a:br>
              <a:rPr lang="en-US" dirty="0"/>
            </a:br>
            <a:r>
              <a:rPr lang="en-US" dirty="0"/>
              <a:t>507C</a:t>
            </a:r>
          </a:p>
        </p:txBody>
      </p:sp>
      <p:sp>
        <p:nvSpPr>
          <p:cNvPr id="34819" name="Rectangle 3"/>
          <p:cNvSpPr>
            <a:spLocks noGrp="1" noChangeArrowheads="1"/>
          </p:cNvSpPr>
          <p:nvPr>
            <p:ph type="subTitle" idx="1"/>
          </p:nvPr>
        </p:nvSpPr>
        <p:spPr bwMode="auto">
          <a:xfrm>
            <a:off x="4419600" y="4876800"/>
            <a:ext cx="4341813" cy="538163"/>
          </a:xfrm>
          <a:prstGeom prst="rect">
            <a:avLst/>
          </a:prstGeom>
          <a:noFill/>
          <a:ln cap="flat">
            <a:miter lim="800000"/>
            <a:headEnd/>
            <a:tailEnd/>
          </a:ln>
        </p:spPr>
        <p:txBody>
          <a:bodyPr/>
          <a:lstStyle/>
          <a:p>
            <a:pPr marL="0" indent="0" algn="ctr">
              <a:buFont typeface="Wingdings" pitchFamily="2" charset="2"/>
              <a:buNone/>
            </a:pPr>
            <a:r>
              <a:rPr lang="en-US" dirty="0">
                <a:effectLst>
                  <a:outerShdw blurRad="38100" dist="38100" dir="2700000" algn="tl">
                    <a:srgbClr val="000000"/>
                  </a:outerShdw>
                </a:effectLst>
              </a:rPr>
              <a:t> </a:t>
            </a:r>
          </a:p>
        </p:txBody>
      </p:sp>
      <p:sp>
        <p:nvSpPr>
          <p:cNvPr id="34820" name="Text Box 4"/>
          <p:cNvSpPr txBox="1">
            <a:spLocks noChangeArrowheads="1"/>
          </p:cNvSpPr>
          <p:nvPr/>
        </p:nvSpPr>
        <p:spPr bwMode="auto">
          <a:xfrm>
            <a:off x="4419600" y="3352800"/>
            <a:ext cx="1524000" cy="2640723"/>
          </a:xfrm>
          <a:prstGeom prst="rect">
            <a:avLst/>
          </a:prstGeom>
          <a:solidFill>
            <a:srgbClr val="FFCC00">
              <a:alpha val="53000"/>
            </a:srgbClr>
          </a:solidFill>
          <a:ln w="9525">
            <a:noFill/>
            <a:miter lim="800000"/>
            <a:headEnd/>
            <a:tailEnd/>
          </a:ln>
          <a:effectLst/>
        </p:spPr>
        <p:txBody>
          <a:bodyPr>
            <a:spAutoFit/>
          </a:bodyPr>
          <a:lstStyle/>
          <a:p>
            <a:pPr algn="ctr"/>
            <a:r>
              <a:rPr lang="en-US" sz="2800" dirty="0" smtClean="0">
                <a:solidFill>
                  <a:schemeClr val="accent2"/>
                </a:solidFill>
                <a:effectLst>
                  <a:outerShdw blurRad="38100" dist="38100" dir="2700000" algn="tl">
                    <a:srgbClr val="000000"/>
                  </a:outerShdw>
                </a:effectLst>
              </a:rPr>
              <a:t>NUEVO</a:t>
            </a:r>
            <a:endParaRPr lang="en-US" sz="2800" dirty="0">
              <a:solidFill>
                <a:schemeClr val="accent2"/>
              </a:solidFill>
              <a:effectLst>
                <a:outerShdw blurRad="38100" dist="38100" dir="2700000" algn="tl">
                  <a:srgbClr val="000000"/>
                </a:outerShdw>
              </a:effectLst>
            </a:endParaRPr>
          </a:p>
          <a:p>
            <a:pPr algn="ctr">
              <a:buFont typeface="Wingdings" pitchFamily="2" charset="2"/>
              <a:buChar char="n"/>
            </a:pPr>
            <a:r>
              <a:rPr lang="es-VE" sz="1800" dirty="0" smtClean="0">
                <a:solidFill>
                  <a:schemeClr val="accent2"/>
                </a:solidFill>
                <a:effectLst>
                  <a:outerShdw blurRad="38100" dist="38100" dir="2700000" algn="tl">
                    <a:srgbClr val="000000"/>
                  </a:outerShdw>
                </a:effectLst>
              </a:rPr>
              <a:t>Mejora</a:t>
            </a:r>
            <a:r>
              <a:rPr lang="en-US" sz="1800" dirty="0" smtClean="0">
                <a:solidFill>
                  <a:schemeClr val="accent2"/>
                </a:solidFill>
                <a:effectLst>
                  <a:outerShdw blurRad="38100" dist="38100" dir="2700000" algn="tl">
                    <a:srgbClr val="000000"/>
                  </a:outerShdw>
                </a:effectLst>
              </a:rPr>
              <a:t> la gama de Frecuencias</a:t>
            </a:r>
            <a:endParaRPr lang="en-US" sz="1800" dirty="0">
              <a:solidFill>
                <a:schemeClr val="accent2"/>
              </a:solidFill>
              <a:effectLst>
                <a:outerShdw blurRad="38100" dist="38100" dir="2700000" algn="tl">
                  <a:srgbClr val="000000"/>
                </a:outerShdw>
              </a:effectLst>
            </a:endParaRPr>
          </a:p>
          <a:p>
            <a:pPr algn="ctr">
              <a:buFont typeface="Wingdings" pitchFamily="2" charset="2"/>
              <a:buChar char="n"/>
            </a:pPr>
            <a:r>
              <a:rPr lang="en-US" sz="1800" dirty="0" smtClean="0">
                <a:solidFill>
                  <a:schemeClr val="accent2"/>
                </a:solidFill>
                <a:effectLst>
                  <a:outerShdw blurRad="38100" dist="38100" dir="2700000" algn="tl">
                    <a:srgbClr val="000000"/>
                  </a:outerShdw>
                </a:effectLst>
              </a:rPr>
              <a:t>Más Memoria</a:t>
            </a:r>
            <a:endParaRPr lang="en-US" sz="1800" dirty="0">
              <a:solidFill>
                <a:schemeClr val="accent2"/>
              </a:solidFill>
              <a:effectLst>
                <a:outerShdw blurRad="38100" dist="38100" dir="2700000" algn="tl">
                  <a:srgbClr val="000000"/>
                </a:outerShdw>
              </a:effectLst>
            </a:endParaRPr>
          </a:p>
          <a:p>
            <a:pPr algn="ctr">
              <a:buFont typeface="Wingdings" pitchFamily="2" charset="2"/>
              <a:buChar char="n"/>
            </a:pPr>
            <a:r>
              <a:rPr lang="en-US" sz="1800" dirty="0" smtClean="0">
                <a:solidFill>
                  <a:schemeClr val="accent2"/>
                </a:solidFill>
                <a:effectLst>
                  <a:outerShdw blurRad="38100" dist="38100" dir="2700000" algn="tl">
                    <a:srgbClr val="000000"/>
                  </a:outerShdw>
                </a:effectLst>
              </a:rPr>
              <a:t>Interfaz Amigable</a:t>
            </a:r>
            <a:endParaRPr lang="en-US" sz="1800" dirty="0">
              <a:solidFill>
                <a:schemeClr val="accent2"/>
              </a:solidFill>
              <a:effectLst>
                <a:outerShdw blurRad="38100" dist="38100" dir="2700000" algn="tl">
                  <a:srgbClr val="000000"/>
                </a:outerShdw>
              </a:effectLst>
            </a:endParaRPr>
          </a:p>
        </p:txBody>
      </p:sp>
      <p:pic>
        <p:nvPicPr>
          <p:cNvPr id="34821" name="Picture 5" descr="507wFlex"/>
          <p:cNvPicPr>
            <a:picLocks noChangeAspect="1" noChangeArrowheads="1"/>
          </p:cNvPicPr>
          <p:nvPr/>
        </p:nvPicPr>
        <p:blipFill>
          <a:blip r:embed="rId3" cstate="print"/>
          <a:srcRect/>
          <a:stretch>
            <a:fillRect/>
          </a:stretch>
        </p:blipFill>
        <p:spPr bwMode="auto">
          <a:xfrm>
            <a:off x="6019800" y="3352800"/>
            <a:ext cx="1520825" cy="3048000"/>
          </a:xfrm>
          <a:prstGeom prst="rect">
            <a:avLst/>
          </a:prstGeom>
          <a:noFill/>
        </p:spPr>
      </p:pic>
      <p:sp>
        <p:nvSpPr>
          <p:cNvPr id="34822" name="Rectangle 6"/>
          <p:cNvSpPr>
            <a:spLocks noChangeArrowheads="1"/>
          </p:cNvSpPr>
          <p:nvPr/>
        </p:nvSpPr>
        <p:spPr bwMode="auto">
          <a:xfrm>
            <a:off x="7924800" y="3962400"/>
            <a:ext cx="914400" cy="1905000"/>
          </a:xfrm>
          <a:prstGeom prst="rect">
            <a:avLst/>
          </a:prstGeom>
          <a:noFill/>
          <a:ln w="9525" algn="ctr">
            <a:noFill/>
            <a:miter lim="800000"/>
            <a:headEnd/>
            <a:tailEnd/>
          </a:ln>
          <a:effectLst/>
        </p:spPr>
        <p:txBody>
          <a:bodyPr wrap="none" anchor="ctr">
            <a:spAutoFit/>
          </a:bodyPr>
          <a:lstStyle/>
          <a:p>
            <a:endParaRPr lang="es-VE" dirty="0"/>
          </a:p>
        </p:txBody>
      </p:sp>
      <p:sp>
        <p:nvSpPr>
          <p:cNvPr id="34823" name="Text Box 7"/>
          <p:cNvSpPr txBox="1">
            <a:spLocks noChangeArrowheads="1"/>
          </p:cNvSpPr>
          <p:nvPr/>
        </p:nvSpPr>
        <p:spPr bwMode="auto">
          <a:xfrm>
            <a:off x="7620000" y="3657600"/>
            <a:ext cx="1524000" cy="1363450"/>
          </a:xfrm>
          <a:prstGeom prst="rect">
            <a:avLst/>
          </a:prstGeom>
          <a:solidFill>
            <a:srgbClr val="FF9900"/>
          </a:solidFill>
          <a:ln w="9525" algn="ctr">
            <a:noFill/>
            <a:miter lim="800000"/>
            <a:headEnd/>
            <a:tailEnd/>
          </a:ln>
          <a:effectLst/>
        </p:spPr>
        <p:txBody>
          <a:bodyPr>
            <a:spAutoFit/>
          </a:bodyPr>
          <a:lstStyle/>
          <a:p>
            <a:pPr algn="ctr"/>
            <a:r>
              <a:rPr lang="en-US" sz="1400" dirty="0" err="1" smtClean="0">
                <a:solidFill>
                  <a:schemeClr val="accent2"/>
                </a:solidFill>
                <a:effectLst>
                  <a:outerShdw blurRad="38100" dist="38100" dir="2700000" algn="tl">
                    <a:srgbClr val="000000"/>
                  </a:outerShdw>
                </a:effectLst>
              </a:rPr>
              <a:t>Mide</a:t>
            </a:r>
            <a:r>
              <a:rPr lang="en-US" sz="1400" smtClean="0">
                <a:solidFill>
                  <a:schemeClr val="accent2"/>
                </a:solidFill>
                <a:effectLst>
                  <a:outerShdw blurRad="38100" dist="38100" dir="2700000" algn="tl">
                    <a:srgbClr val="000000"/>
                  </a:outerShdw>
                </a:effectLst>
              </a:rPr>
              <a:t> la Tensión en Correas en “V” y en Correas Sincrónicas</a:t>
            </a:r>
            <a:endParaRPr lang="en-US" sz="1400">
              <a:solidFill>
                <a:schemeClr val="accent2"/>
              </a:solidFill>
              <a:effectLst>
                <a:outerShdw blurRad="38100" dist="38100" dir="2700000" algn="tl">
                  <a:srgbClr val="000000"/>
                </a:outerShdw>
              </a:effectLst>
            </a:endParaRPr>
          </a:p>
          <a:p>
            <a:pPr algn="ctr"/>
            <a:endParaRPr lang="en-US" sz="1400">
              <a:effectLst>
                <a:outerShdw blurRad="38100" dist="38100" dir="2700000" algn="tl">
                  <a:srgbClr val="000000"/>
                </a:outerShdw>
              </a:effectLst>
            </a:endParaRPr>
          </a:p>
        </p:txBody>
      </p:sp>
      <p:pic>
        <p:nvPicPr>
          <p:cNvPr id="8" name="Picture 62"/>
          <p:cNvPicPr>
            <a:picLocks noChangeAspect="1" noChangeArrowheads="1"/>
          </p:cNvPicPr>
          <p:nvPr/>
        </p:nvPicPr>
        <p:blipFill>
          <a:blip r:embed="rId4"/>
          <a:srcRect/>
          <a:stretch>
            <a:fillRect/>
          </a:stretch>
        </p:blipFill>
        <p:spPr bwMode="auto">
          <a:xfrm>
            <a:off x="0" y="95249"/>
            <a:ext cx="4127754" cy="1172657"/>
          </a:xfrm>
          <a:prstGeom prst="rect">
            <a:avLst/>
          </a:prstGeom>
          <a:noFill/>
          <a:effectLst>
            <a:outerShdw dist="107763" dir="18900000" algn="ctr" rotWithShape="0">
              <a:srgbClr val="80808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dissolve">
                                      <p:cBhvr>
                                        <p:cTn id="7" dur="500"/>
                                        <p:tgtEl>
                                          <p:spTgt spid="34820"/>
                                        </p:tgtEl>
                                      </p:cBhvr>
                                    </p:animEffect>
                                  </p:childTnLst>
                                </p:cTn>
                              </p:par>
                            </p:childTnLst>
                          </p:cTn>
                        </p:par>
                        <p:par>
                          <p:cTn id="8" fill="hold">
                            <p:stCondLst>
                              <p:cond delay="500"/>
                            </p:stCondLst>
                            <p:childTnLst>
                              <p:par>
                                <p:cTn id="9" presetID="35" presetClass="entr" presetSubtype="0" fill="hold" nodeType="afterEffect">
                                  <p:stCondLst>
                                    <p:cond delay="0"/>
                                  </p:stCondLst>
                                  <p:childTnLst>
                                    <p:set>
                                      <p:cBhvr>
                                        <p:cTn id="10" dur="1" fill="hold">
                                          <p:stCondLst>
                                            <p:cond delay="0"/>
                                          </p:stCondLst>
                                        </p:cTn>
                                        <p:tgtEl>
                                          <p:spTgt spid="34821"/>
                                        </p:tgtEl>
                                        <p:attrNameLst>
                                          <p:attrName>style.visibility</p:attrName>
                                        </p:attrNameLst>
                                      </p:cBhvr>
                                      <p:to>
                                        <p:strVal val="visible"/>
                                      </p:to>
                                    </p:set>
                                    <p:animEffect transition="in" filter="fade">
                                      <p:cBhvr>
                                        <p:cTn id="11" dur="500"/>
                                        <p:tgtEl>
                                          <p:spTgt spid="34821"/>
                                        </p:tgtEl>
                                      </p:cBhvr>
                                    </p:animEffect>
                                    <p:anim calcmode="lin" valueType="num">
                                      <p:cBhvr>
                                        <p:cTn id="12" dur="500" fill="hold"/>
                                        <p:tgtEl>
                                          <p:spTgt spid="34821"/>
                                        </p:tgtEl>
                                        <p:attrNameLst>
                                          <p:attrName>style.rotation</p:attrName>
                                        </p:attrNameLst>
                                      </p:cBhvr>
                                      <p:tavLst>
                                        <p:tav tm="0">
                                          <p:val>
                                            <p:fltVal val="720"/>
                                          </p:val>
                                        </p:tav>
                                        <p:tav tm="100000">
                                          <p:val>
                                            <p:fltVal val="0"/>
                                          </p:val>
                                        </p:tav>
                                      </p:tavLst>
                                    </p:anim>
                                    <p:anim calcmode="lin" valueType="num">
                                      <p:cBhvr>
                                        <p:cTn id="13" dur="500" fill="hold"/>
                                        <p:tgtEl>
                                          <p:spTgt spid="34821"/>
                                        </p:tgtEl>
                                        <p:attrNameLst>
                                          <p:attrName>ppt_h</p:attrName>
                                        </p:attrNameLst>
                                      </p:cBhvr>
                                      <p:tavLst>
                                        <p:tav tm="0">
                                          <p:val>
                                            <p:fltVal val="0"/>
                                          </p:val>
                                        </p:tav>
                                        <p:tav tm="100000">
                                          <p:val>
                                            <p:strVal val="#ppt_h"/>
                                          </p:val>
                                        </p:tav>
                                      </p:tavLst>
                                    </p:anim>
                                    <p:anim calcmode="lin" valueType="num">
                                      <p:cBhvr>
                                        <p:cTn id="14" dur="500" fill="hold"/>
                                        <p:tgtEl>
                                          <p:spTgt spid="34821"/>
                                        </p:tgtEl>
                                        <p:attrNameLst>
                                          <p:attrName>ppt_w</p:attrName>
                                        </p:attrNameLst>
                                      </p:cBhvr>
                                      <p:tavLst>
                                        <p:tav tm="0">
                                          <p:val>
                                            <p:fltVal val="0"/>
                                          </p:val>
                                        </p:tav>
                                        <p:tav tm="100000">
                                          <p:val>
                                            <p:strVal val="#ppt_w"/>
                                          </p:val>
                                        </p:tav>
                                      </p:tavLst>
                                    </p:anim>
                                  </p:childTnLst>
                                </p:cTn>
                              </p:par>
                            </p:childTnLst>
                          </p:cTn>
                        </p:par>
                        <p:par>
                          <p:cTn id="15" fill="hold">
                            <p:stCondLst>
                              <p:cond delay="1000"/>
                            </p:stCondLst>
                            <p:childTnLst>
                              <p:par>
                                <p:cTn id="16" presetID="9" presetClass="entr" presetSubtype="0" fill="hold" grpId="0" nodeType="afterEffect">
                                  <p:stCondLst>
                                    <p:cond delay="0"/>
                                  </p:stCondLst>
                                  <p:childTnLst>
                                    <p:set>
                                      <p:cBhvr>
                                        <p:cTn id="17" dur="1" fill="hold">
                                          <p:stCondLst>
                                            <p:cond delay="0"/>
                                          </p:stCondLst>
                                        </p:cTn>
                                        <p:tgtEl>
                                          <p:spTgt spid="34823"/>
                                        </p:tgtEl>
                                        <p:attrNameLst>
                                          <p:attrName>style.visibility</p:attrName>
                                        </p:attrNameLst>
                                      </p:cBhvr>
                                      <p:to>
                                        <p:strVal val="visible"/>
                                      </p:to>
                                    </p:set>
                                    <p:animEffect transition="in" filter="dissolve">
                                      <p:cBhvr>
                                        <p:cTn id="18" dur="500"/>
                                        <p:tgtEl>
                                          <p:spTgt spid="34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nimBg="1"/>
      <p:bldP spid="3482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smtClean="0"/>
              <a:t>TENSIOMETRO </a:t>
            </a:r>
            <a:r>
              <a:rPr lang="en-US"/>
              <a:t>507C</a:t>
            </a:r>
          </a:p>
        </p:txBody>
      </p:sp>
      <p:sp>
        <p:nvSpPr>
          <p:cNvPr id="30723" name="Rectangle 3"/>
          <p:cNvSpPr>
            <a:spLocks noGrp="1" noChangeArrowheads="1"/>
          </p:cNvSpPr>
          <p:nvPr>
            <p:ph type="body" idx="1"/>
          </p:nvPr>
        </p:nvSpPr>
        <p:spPr>
          <a:xfrm>
            <a:off x="1627188" y="1330325"/>
            <a:ext cx="7454900" cy="650875"/>
          </a:xfrm>
        </p:spPr>
        <p:txBody>
          <a:bodyPr/>
          <a:lstStyle/>
          <a:p>
            <a:r>
              <a:rPr lang="en-US" smtClean="0"/>
              <a:t>Sensor </a:t>
            </a:r>
            <a:r>
              <a:rPr lang="en-US"/>
              <a:t>I</a:t>
            </a:r>
            <a:r>
              <a:rPr lang="en-US" smtClean="0"/>
              <a:t>nductivo (opcional)</a:t>
            </a:r>
            <a:endParaRPr lang="en-US"/>
          </a:p>
        </p:txBody>
      </p:sp>
      <p:pic>
        <p:nvPicPr>
          <p:cNvPr id="30724" name="Picture 4" descr="induc_sensor"/>
          <p:cNvPicPr>
            <a:picLocks noChangeAspect="1" noChangeArrowheads="1"/>
          </p:cNvPicPr>
          <p:nvPr/>
        </p:nvPicPr>
        <p:blipFill>
          <a:blip r:embed="rId2" cstate="print"/>
          <a:srcRect/>
          <a:stretch>
            <a:fillRect/>
          </a:stretch>
        </p:blipFill>
        <p:spPr bwMode="auto">
          <a:xfrm>
            <a:off x="2286000" y="1828800"/>
            <a:ext cx="4572000" cy="1524000"/>
          </a:xfrm>
          <a:prstGeom prst="rect">
            <a:avLst/>
          </a:prstGeom>
          <a:noFill/>
        </p:spPr>
      </p:pic>
      <p:sp>
        <p:nvSpPr>
          <p:cNvPr id="30725" name="Text Box 5"/>
          <p:cNvSpPr txBox="1">
            <a:spLocks noChangeArrowheads="1"/>
          </p:cNvSpPr>
          <p:nvPr/>
        </p:nvSpPr>
        <p:spPr bwMode="auto">
          <a:xfrm>
            <a:off x="7010400" y="2057400"/>
            <a:ext cx="2133600" cy="4302716"/>
          </a:xfrm>
          <a:prstGeom prst="rect">
            <a:avLst/>
          </a:prstGeom>
          <a:solidFill>
            <a:schemeClr val="hlink"/>
          </a:solidFill>
          <a:ln w="9525">
            <a:noFill/>
            <a:miter lim="800000"/>
            <a:headEnd/>
            <a:tailEnd/>
          </a:ln>
          <a:effectLst/>
        </p:spPr>
        <p:txBody>
          <a:bodyPr wrap="square">
            <a:spAutoFit/>
          </a:bodyPr>
          <a:lstStyle/>
          <a:p>
            <a:r>
              <a:rPr lang="es-VE" smtClean="0">
                <a:effectLst>
                  <a:outerShdw blurRad="38100" dist="38100" dir="2700000" algn="tl">
                    <a:srgbClr val="000000"/>
                  </a:outerShdw>
                </a:effectLst>
              </a:rPr>
              <a:t>En situaciones donde el ruido es alto o el viento está presente, o la frecuencia es muy baja, puede ser difícil para el medidor sónico detectar la frecuencia de vibración de la correa</a:t>
            </a:r>
            <a:r>
              <a:rPr lang="en-US" smtClean="0">
                <a:effectLst>
                  <a:outerShdw blurRad="38100" dist="38100" dir="2700000" algn="tl">
                    <a:srgbClr val="000000"/>
                  </a:outerShdw>
                </a:effectLst>
              </a:rPr>
              <a:t>. E</a:t>
            </a:r>
            <a:r>
              <a:rPr lang="es-VE" smtClean="0">
                <a:effectLst>
                  <a:outerShdw blurRad="38100" dist="38100" dir="2700000" algn="tl">
                    <a:srgbClr val="000000"/>
                  </a:outerShdw>
                </a:effectLst>
              </a:rPr>
              <a:t>n estas condiciones, el sensor inductivo opcional puede utilizarse para obtener lecturas precisas y consistentes</a:t>
            </a:r>
            <a:endParaRPr lang="en-US">
              <a:effectLst>
                <a:outerShdw blurRad="38100" dist="38100" dir="2700000" algn="tl">
                  <a:srgbClr val="000000"/>
                </a:outerShdw>
              </a:effectLst>
            </a:endParaRPr>
          </a:p>
        </p:txBody>
      </p:sp>
    </p:spTree>
  </p:cSld>
  <p:clrMapOvr>
    <a:masterClrMapping/>
  </p:clrMapOvr>
  <p:transition spd="med">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mtClean="0"/>
              <a:t>TENSIOMETRO </a:t>
            </a:r>
            <a:r>
              <a:rPr lang="en-US"/>
              <a:t>507C</a:t>
            </a:r>
          </a:p>
        </p:txBody>
      </p:sp>
      <p:sp>
        <p:nvSpPr>
          <p:cNvPr id="31747" name="Rectangle 3"/>
          <p:cNvSpPr>
            <a:spLocks noGrp="1" noChangeArrowheads="1"/>
          </p:cNvSpPr>
          <p:nvPr>
            <p:ph type="body" idx="1"/>
          </p:nvPr>
        </p:nvSpPr>
        <p:spPr>
          <a:xfrm>
            <a:off x="1627188" y="1330325"/>
            <a:ext cx="7454900" cy="650875"/>
          </a:xfrm>
        </p:spPr>
        <p:txBody>
          <a:bodyPr/>
          <a:lstStyle/>
          <a:p>
            <a:r>
              <a:rPr lang="en-US" smtClean="0"/>
              <a:t>Sensor Inductivo (opcional)</a:t>
            </a:r>
            <a:endParaRPr lang="en-US"/>
          </a:p>
        </p:txBody>
      </p:sp>
      <p:pic>
        <p:nvPicPr>
          <p:cNvPr id="31748" name="Picture 4" descr="IMG_0091"/>
          <p:cNvPicPr>
            <a:picLocks noChangeAspect="1" noChangeArrowheads="1"/>
          </p:cNvPicPr>
          <p:nvPr/>
        </p:nvPicPr>
        <p:blipFill>
          <a:blip r:embed="rId2" cstate="print"/>
          <a:srcRect/>
          <a:stretch>
            <a:fillRect/>
          </a:stretch>
        </p:blipFill>
        <p:spPr bwMode="auto">
          <a:xfrm>
            <a:off x="2971800" y="1828800"/>
            <a:ext cx="6045200" cy="4533900"/>
          </a:xfrm>
          <a:prstGeom prst="rect">
            <a:avLst/>
          </a:prstGeom>
          <a:noFill/>
        </p:spPr>
      </p:pic>
      <p:sp>
        <p:nvSpPr>
          <p:cNvPr id="31749" name="Text Box 5"/>
          <p:cNvSpPr txBox="1">
            <a:spLocks noChangeArrowheads="1"/>
          </p:cNvSpPr>
          <p:nvPr/>
        </p:nvSpPr>
        <p:spPr bwMode="auto">
          <a:xfrm>
            <a:off x="228600" y="2057400"/>
            <a:ext cx="2514600" cy="2973122"/>
          </a:xfrm>
          <a:prstGeom prst="rect">
            <a:avLst/>
          </a:prstGeom>
          <a:solidFill>
            <a:schemeClr val="hlink"/>
          </a:solidFill>
          <a:ln w="9525">
            <a:noFill/>
            <a:miter lim="800000"/>
            <a:headEnd/>
            <a:tailEnd/>
          </a:ln>
          <a:effectLst/>
        </p:spPr>
        <p:txBody>
          <a:bodyPr>
            <a:spAutoFit/>
          </a:bodyPr>
          <a:lstStyle/>
          <a:p>
            <a:r>
              <a:rPr lang="es-VE" smtClean="0">
                <a:effectLst>
                  <a:outerShdw blurRad="38100" dist="38100" dir="2700000" algn="tl">
                    <a:srgbClr val="000000"/>
                  </a:outerShdw>
                </a:effectLst>
              </a:rPr>
              <a:t>El sensor inductivo se basa en un campo magnético en lugar de ondas sonoras. A fin de que el sensor inductivo funcione, un campo magnético debe estar presente en la correa. Esto se puede lograr con una pequeña cinta adhesiva</a:t>
            </a:r>
            <a:r>
              <a:rPr lang="es-VE" b="0">
                <a:effectLst>
                  <a:outerShdw blurRad="38100" dist="38100" dir="2700000" algn="tl">
                    <a:srgbClr val="000000"/>
                  </a:outerShdw>
                </a:effectLst>
              </a:rPr>
              <a:t> </a:t>
            </a:r>
            <a:r>
              <a:rPr lang="es-VE">
                <a:effectLst>
                  <a:outerShdw blurRad="38100" dist="38100" dir="2700000" algn="tl">
                    <a:srgbClr val="000000"/>
                  </a:outerShdw>
                </a:effectLst>
              </a:rPr>
              <a:t>sujetando fuertemente un iman a la correa.</a:t>
            </a:r>
            <a:endParaRPr lang="en-US">
              <a:effectLst>
                <a:outerShdw blurRad="38100" dist="38100" dir="2700000" algn="tl">
                  <a:srgbClr val="000000"/>
                </a:outerShdw>
              </a:effectLst>
            </a:endParaRPr>
          </a:p>
        </p:txBody>
      </p:sp>
      <p:sp>
        <p:nvSpPr>
          <p:cNvPr id="31750" name="Text Box 6"/>
          <p:cNvSpPr txBox="1">
            <a:spLocks noChangeArrowheads="1"/>
          </p:cNvSpPr>
          <p:nvPr/>
        </p:nvSpPr>
        <p:spPr bwMode="auto">
          <a:xfrm>
            <a:off x="3276600" y="5334000"/>
            <a:ext cx="1905000" cy="535531"/>
          </a:xfrm>
          <a:prstGeom prst="rect">
            <a:avLst/>
          </a:prstGeom>
          <a:solidFill>
            <a:srgbClr val="EAEAEA">
              <a:alpha val="50000"/>
            </a:srgbClr>
          </a:solidFill>
          <a:ln w="9525">
            <a:noFill/>
            <a:miter lim="800000"/>
            <a:headEnd/>
            <a:tailEnd/>
          </a:ln>
          <a:effectLst/>
        </p:spPr>
        <p:txBody>
          <a:bodyPr>
            <a:spAutoFit/>
          </a:bodyPr>
          <a:lstStyle/>
          <a:p>
            <a:pPr algn="ctr"/>
            <a:r>
              <a:rPr lang="en-US" smtClean="0">
                <a:effectLst>
                  <a:outerShdw blurRad="38100" dist="38100" dir="2700000" algn="tl">
                    <a:srgbClr val="000000"/>
                  </a:outerShdw>
                </a:effectLst>
              </a:rPr>
              <a:t>Imán pegado a la cinta</a:t>
            </a:r>
            <a:endParaRPr lang="en-US">
              <a:effectLst>
                <a:outerShdw blurRad="38100" dist="38100" dir="2700000" algn="tl">
                  <a:srgbClr val="000000"/>
                </a:outerShdw>
              </a:effectLst>
            </a:endParaRPr>
          </a:p>
        </p:txBody>
      </p:sp>
    </p:spTree>
  </p:cSld>
  <p:clrMapOvr>
    <a:masterClrMapping/>
  </p:clrMapOvr>
  <p:transition spd="med">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t>TENSIOMETRO </a:t>
            </a:r>
            <a:r>
              <a:rPr lang="en-US"/>
              <a:t>507C</a:t>
            </a:r>
          </a:p>
        </p:txBody>
      </p:sp>
      <p:sp>
        <p:nvSpPr>
          <p:cNvPr id="32771" name="Rectangle 3"/>
          <p:cNvSpPr>
            <a:spLocks noGrp="1" noChangeArrowheads="1"/>
          </p:cNvSpPr>
          <p:nvPr>
            <p:ph type="body" idx="1"/>
          </p:nvPr>
        </p:nvSpPr>
        <p:spPr>
          <a:xfrm>
            <a:off x="1627188" y="1330325"/>
            <a:ext cx="7454900" cy="574675"/>
          </a:xfrm>
        </p:spPr>
        <p:txBody>
          <a:bodyPr/>
          <a:lstStyle/>
          <a:p>
            <a:r>
              <a:rPr lang="en-US" smtClean="0"/>
              <a:t>Sensor Inductivo (opcional)</a:t>
            </a:r>
            <a:endParaRPr lang="en-US"/>
          </a:p>
        </p:txBody>
      </p:sp>
      <p:pic>
        <p:nvPicPr>
          <p:cNvPr id="32773" name="Picture 5" descr="STM_Reading"/>
          <p:cNvPicPr>
            <a:picLocks noChangeAspect="1" noChangeArrowheads="1"/>
          </p:cNvPicPr>
          <p:nvPr/>
        </p:nvPicPr>
        <p:blipFill>
          <a:blip r:embed="rId2" cstate="print"/>
          <a:srcRect/>
          <a:stretch>
            <a:fillRect/>
          </a:stretch>
        </p:blipFill>
        <p:spPr bwMode="auto">
          <a:xfrm>
            <a:off x="2743200" y="1981200"/>
            <a:ext cx="5816600" cy="4362450"/>
          </a:xfrm>
          <a:prstGeom prst="rect">
            <a:avLst/>
          </a:prstGeom>
          <a:noFill/>
        </p:spPr>
      </p:pic>
      <p:sp>
        <p:nvSpPr>
          <p:cNvPr id="32774" name="Text Box 6"/>
          <p:cNvSpPr txBox="1">
            <a:spLocks noChangeArrowheads="1"/>
          </p:cNvSpPr>
          <p:nvPr/>
        </p:nvSpPr>
        <p:spPr bwMode="auto">
          <a:xfrm>
            <a:off x="152400" y="1828800"/>
            <a:ext cx="2438400" cy="3317831"/>
          </a:xfrm>
          <a:prstGeom prst="rect">
            <a:avLst/>
          </a:prstGeom>
          <a:solidFill>
            <a:schemeClr val="hlink"/>
          </a:solidFill>
          <a:ln w="9525">
            <a:noFill/>
            <a:miter lim="800000"/>
            <a:headEnd/>
            <a:tailEnd/>
          </a:ln>
          <a:effectLst/>
        </p:spPr>
        <p:txBody>
          <a:bodyPr>
            <a:spAutoFit/>
          </a:bodyPr>
          <a:lstStyle/>
          <a:p>
            <a:r>
              <a:rPr lang="es-VE" smtClean="0">
                <a:effectLst>
                  <a:outerShdw blurRad="38100" dist="38100" dir="2700000" algn="tl">
                    <a:srgbClr val="000000"/>
                  </a:outerShdw>
                </a:effectLst>
              </a:rPr>
              <a:t>Una vez que el sensor inductivo y el imán están en su lugar, se aplica el mismo procedimiento que el sensor sónico</a:t>
            </a:r>
            <a:endParaRPr lang="en-US">
              <a:effectLst>
                <a:outerShdw blurRad="38100" dist="38100" dir="2700000" algn="tl">
                  <a:srgbClr val="000000"/>
                </a:outerShdw>
              </a:effectLst>
            </a:endParaRPr>
          </a:p>
          <a:p>
            <a:r>
              <a:rPr lang="es-VE" smtClean="0">
                <a:effectLst>
                  <a:outerShdw blurRad="38100" dist="38100" dir="2700000" algn="tl">
                    <a:srgbClr val="000000"/>
                  </a:outerShdw>
                </a:effectLst>
              </a:rPr>
              <a:t>Se debe tocar la correa para hacer que vibre,   el sensor se coloca sobre el imán hasta que se reciba una señal. La señal se procesa como se ha descrito previamente</a:t>
            </a:r>
            <a:r>
              <a:rPr lang="en-US" smtClean="0">
                <a:effectLst>
                  <a:outerShdw blurRad="38100" dist="38100" dir="2700000" algn="tl">
                    <a:srgbClr val="000000"/>
                  </a:outerShdw>
                </a:effectLst>
              </a:rPr>
              <a:t>.</a:t>
            </a:r>
            <a:endParaRPr lang="en-US">
              <a:effectLst>
                <a:outerShdw blurRad="38100" dist="38100" dir="2700000" algn="tl">
                  <a:srgbClr val="000000"/>
                </a:outerShdw>
              </a:effectLst>
            </a:endParaRPr>
          </a:p>
        </p:txBody>
      </p:sp>
    </p:spTree>
  </p:cSld>
  <p:clrMapOvr>
    <a:masterClrMapping/>
  </p:clrMapOvr>
  <p:transition spd="med">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mtClean="0"/>
              <a:t>TENSIOMETRO 507C</a:t>
            </a:r>
            <a:endParaRPr lang="en-US"/>
          </a:p>
        </p:txBody>
      </p:sp>
      <p:pic>
        <p:nvPicPr>
          <p:cNvPr id="22535" name="Picture 7" descr="STM507_fullpkg"/>
          <p:cNvPicPr>
            <a:picLocks noChangeAspect="1" noChangeArrowheads="1"/>
          </p:cNvPicPr>
          <p:nvPr/>
        </p:nvPicPr>
        <p:blipFill>
          <a:blip r:embed="rId3" cstate="print"/>
          <a:srcRect/>
          <a:stretch>
            <a:fillRect/>
          </a:stretch>
        </p:blipFill>
        <p:spPr bwMode="auto">
          <a:xfrm>
            <a:off x="2133600" y="1447800"/>
            <a:ext cx="6324600" cy="4743450"/>
          </a:xfrm>
          <a:prstGeom prst="rect">
            <a:avLst/>
          </a:prstGeom>
          <a:noFill/>
        </p:spPr>
      </p:pic>
      <p:sp>
        <p:nvSpPr>
          <p:cNvPr id="22533" name="Text Box 5"/>
          <p:cNvSpPr txBox="1">
            <a:spLocks noChangeArrowheads="1"/>
          </p:cNvSpPr>
          <p:nvPr/>
        </p:nvSpPr>
        <p:spPr bwMode="auto">
          <a:xfrm>
            <a:off x="6324600" y="5105400"/>
            <a:ext cx="2819400" cy="1806648"/>
          </a:xfrm>
          <a:prstGeom prst="rect">
            <a:avLst/>
          </a:prstGeom>
          <a:solidFill>
            <a:srgbClr val="C0C0C0"/>
          </a:solidFill>
          <a:ln w="9525">
            <a:noFill/>
            <a:miter lim="800000"/>
            <a:headEnd/>
            <a:tailEnd/>
          </a:ln>
          <a:effectLst/>
        </p:spPr>
        <p:txBody>
          <a:bodyPr wrap="square">
            <a:spAutoFit/>
          </a:bodyPr>
          <a:lstStyle/>
          <a:p>
            <a:pPr>
              <a:buFont typeface="Wingdings" pitchFamily="2" charset="2"/>
              <a:buChar char="n"/>
            </a:pPr>
            <a:r>
              <a:rPr lang="en-US">
                <a:solidFill>
                  <a:schemeClr val="accent2"/>
                </a:solidFill>
                <a:effectLst>
                  <a:outerShdw blurRad="38100" dist="38100" dir="2700000" algn="tl">
                    <a:srgbClr val="000000"/>
                  </a:outerShdw>
                </a:effectLst>
              </a:rPr>
              <a:t> </a:t>
            </a:r>
            <a:r>
              <a:rPr lang="en-US" smtClean="0">
                <a:solidFill>
                  <a:schemeClr val="accent2"/>
                </a:solidFill>
                <a:effectLst>
                  <a:outerShdw blurRad="38100" dist="38100" dir="2700000" algn="tl">
                    <a:srgbClr val="000000"/>
                  </a:outerShdw>
                </a:effectLst>
              </a:rPr>
              <a:t>Caracteristicas Opcionales:</a:t>
            </a:r>
            <a:endParaRPr lang="en-US">
              <a:solidFill>
                <a:schemeClr val="accent2"/>
              </a:solidFill>
              <a:effectLst>
                <a:outerShdw blurRad="38100" dist="38100" dir="2700000" algn="tl">
                  <a:srgbClr val="000000"/>
                </a:outerShdw>
              </a:effectLst>
            </a:endParaRPr>
          </a:p>
          <a:p>
            <a:pPr marL="292100" lvl="1" indent="-177800">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Sensor Flexible</a:t>
            </a:r>
            <a:endParaRPr lang="en-US" sz="1400">
              <a:solidFill>
                <a:schemeClr val="accent2"/>
              </a:solidFill>
              <a:effectLst>
                <a:outerShdw blurRad="38100" dist="38100" dir="2700000" algn="tl">
                  <a:srgbClr val="000000"/>
                </a:outerShdw>
              </a:effectLst>
            </a:endParaRPr>
          </a:p>
          <a:p>
            <a:pPr marL="292100" lvl="1" indent="-177800">
              <a:lnSpc>
                <a:spcPct val="80000"/>
              </a:lnSpc>
              <a:buClr>
                <a:srgbClr val="CC66FF"/>
              </a:buClr>
              <a:buFont typeface="Wingdings" pitchFamily="2" charset="2"/>
              <a:buChar char="Ø"/>
            </a:pPr>
            <a:r>
              <a:rPr lang="es-VE" sz="1400" smtClean="0">
                <a:solidFill>
                  <a:schemeClr val="accent2"/>
                </a:solidFill>
                <a:effectLst>
                  <a:outerShdw blurRad="38100" dist="38100" dir="2700000" algn="tl">
                    <a:srgbClr val="000000"/>
                  </a:outerShdw>
                </a:effectLst>
              </a:rPr>
              <a:t>Sensor de inducción magnética (para el uso donde el ruido ambiental es alto y / o el ruido del viento puede ser importante</a:t>
            </a:r>
            <a:r>
              <a:rPr lang="en-US" sz="1400" smtClean="0">
                <a:solidFill>
                  <a:schemeClr val="accent2"/>
                </a:solidFill>
                <a:effectLst>
                  <a:outerShdw blurRad="38100" dist="38100" dir="2700000" algn="tl">
                    <a:srgbClr val="000000"/>
                  </a:outerShdw>
                </a:effectLst>
              </a:rPr>
              <a:t>)</a:t>
            </a:r>
            <a:endParaRPr lang="en-US" sz="1400">
              <a:solidFill>
                <a:schemeClr val="accent2"/>
              </a:solidFill>
              <a:effectLst>
                <a:outerShdw blurRad="38100" dist="38100" dir="2700000" algn="tl">
                  <a:srgbClr val="000000"/>
                </a:outerShdw>
              </a:effectLst>
            </a:endParaRPr>
          </a:p>
        </p:txBody>
      </p:sp>
      <p:sp>
        <p:nvSpPr>
          <p:cNvPr id="22532" name="Text Box 4"/>
          <p:cNvSpPr txBox="1">
            <a:spLocks noChangeArrowheads="1"/>
          </p:cNvSpPr>
          <p:nvPr/>
        </p:nvSpPr>
        <p:spPr bwMode="auto">
          <a:xfrm>
            <a:off x="0" y="1143000"/>
            <a:ext cx="2667000" cy="3810274"/>
          </a:xfrm>
          <a:prstGeom prst="rect">
            <a:avLst/>
          </a:prstGeom>
          <a:solidFill>
            <a:srgbClr val="C0C0C0"/>
          </a:solidFill>
          <a:ln w="9525">
            <a:noFill/>
            <a:miter lim="800000"/>
            <a:headEnd/>
            <a:tailEnd/>
          </a:ln>
          <a:effectLst/>
        </p:spPr>
        <p:txBody>
          <a:bodyPr>
            <a:spAutoFit/>
          </a:bodyPr>
          <a:lstStyle/>
          <a:p>
            <a:pPr>
              <a:buFont typeface="Wingdings" pitchFamily="2" charset="2"/>
              <a:buChar char="n"/>
            </a:pPr>
            <a:r>
              <a:rPr lang="en-US">
                <a:solidFill>
                  <a:schemeClr val="accent2"/>
                </a:solidFill>
                <a:effectLst>
                  <a:outerShdw blurRad="38100" dist="38100" dir="2700000" algn="tl">
                    <a:srgbClr val="000000"/>
                  </a:outerShdw>
                </a:effectLst>
              </a:rPr>
              <a:t> </a:t>
            </a:r>
            <a:r>
              <a:rPr lang="en-US" smtClean="0">
                <a:solidFill>
                  <a:schemeClr val="accent2"/>
                </a:solidFill>
                <a:effectLst>
                  <a:outerShdw blurRad="38100" dist="38100" dir="2700000" algn="tl">
                    <a:srgbClr val="000000"/>
                  </a:outerShdw>
                </a:effectLst>
              </a:rPr>
              <a:t>Caracteristicas Estandar:</a:t>
            </a:r>
            <a:endParaRPr lang="en-US">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20 registros de </a:t>
            </a:r>
            <a:r>
              <a:rPr lang="en-US" sz="1400" err="1" smtClean="0">
                <a:solidFill>
                  <a:schemeClr val="accent2"/>
                </a:solidFill>
                <a:effectLst>
                  <a:outerShdw blurRad="38100" dist="38100" dir="2700000" algn="tl">
                    <a:srgbClr val="000000"/>
                  </a:outerShdw>
                </a:effectLst>
              </a:rPr>
              <a:t>memoria</a:t>
            </a:r>
            <a:r>
              <a:rPr lang="en-US" sz="1400" smtClean="0">
                <a:solidFill>
                  <a:schemeClr val="accent2"/>
                </a:solidFill>
                <a:effectLst>
                  <a:outerShdw blurRad="38100" dist="38100" dir="2700000" algn="tl">
                    <a:srgbClr val="000000"/>
                  </a:outerShdw>
                </a:effectLst>
              </a:rPr>
              <a:t> para las constantes</a:t>
            </a:r>
            <a:endParaRPr lang="en-US" sz="1400">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Frecuencia Max. 5000 Hz.</a:t>
            </a:r>
            <a:endParaRPr lang="en-US" sz="1400">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Control de ganancia automatica.</a:t>
            </a:r>
            <a:endParaRPr lang="en-US" sz="1400">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Disponible con 3 rangos de frecuencia.</a:t>
            </a:r>
            <a:endParaRPr lang="en-US" sz="1400">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Auto apagado despues de 10 min de  inactividad</a:t>
            </a:r>
            <a:endParaRPr lang="en-US" sz="1400">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Cable para el Sensor</a:t>
            </a:r>
            <a:endParaRPr lang="en-US" sz="1400">
              <a:solidFill>
                <a:schemeClr val="accent2"/>
              </a:solidFill>
              <a:effectLst>
                <a:outerShdw blurRad="38100" dist="38100" dir="2700000" algn="tl">
                  <a:srgbClr val="000000"/>
                </a:outerShdw>
              </a:effectLst>
            </a:endParaRPr>
          </a:p>
          <a:p>
            <a:pPr marL="342900" lvl="1">
              <a:buClr>
                <a:srgbClr val="CC66FF"/>
              </a:buClr>
              <a:buFont typeface="Wingdings" pitchFamily="2" charset="2"/>
              <a:buChar char="Ø"/>
            </a:pPr>
            <a:r>
              <a:rPr lang="en-US" sz="1400" smtClean="0">
                <a:solidFill>
                  <a:schemeClr val="accent2"/>
                </a:solidFill>
                <a:effectLst>
                  <a:outerShdw blurRad="38100" dist="38100" dir="2700000" algn="tl">
                    <a:srgbClr val="000000"/>
                  </a:outerShdw>
                </a:effectLst>
              </a:rPr>
              <a:t>Baterias </a:t>
            </a:r>
            <a:r>
              <a:rPr lang="en-US" sz="1400">
                <a:solidFill>
                  <a:schemeClr val="accent2"/>
                </a:solidFill>
                <a:effectLst>
                  <a:outerShdw blurRad="38100" dist="38100" dir="2700000" algn="tl">
                    <a:srgbClr val="000000"/>
                  </a:outerShdw>
                </a:effectLst>
              </a:rPr>
              <a:t>(2 AA)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22532"/>
                                        </p:tgtEl>
                                        <p:attrNameLst>
                                          <p:attrName>style.visibility</p:attrName>
                                        </p:attrNameLst>
                                      </p:cBhvr>
                                      <p:to>
                                        <p:strVal val="visible"/>
                                      </p:to>
                                    </p:set>
                                    <p:anim calcmode="lin" valueType="num">
                                      <p:cBhvr additive="base">
                                        <p:cTn id="7" dur="500" fill="hold"/>
                                        <p:tgtEl>
                                          <p:spTgt spid="22532"/>
                                        </p:tgtEl>
                                        <p:attrNameLst>
                                          <p:attrName>ppt_x</p:attrName>
                                        </p:attrNameLst>
                                      </p:cBhvr>
                                      <p:tavLst>
                                        <p:tav tm="0">
                                          <p:val>
                                            <p:strVal val="0-#ppt_w/2"/>
                                          </p:val>
                                        </p:tav>
                                        <p:tav tm="100000">
                                          <p:val>
                                            <p:strVal val="#ppt_x"/>
                                          </p:val>
                                        </p:tav>
                                      </p:tavLst>
                                    </p:anim>
                                    <p:anim calcmode="lin" valueType="num">
                                      <p:cBhvr additive="base">
                                        <p:cTn id="8" dur="500" fill="hold"/>
                                        <p:tgtEl>
                                          <p:spTgt spid="22532"/>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2000"/>
                                  </p:stCondLst>
                                  <p:childTnLst>
                                    <p:set>
                                      <p:cBhvr>
                                        <p:cTn id="11" dur="1" fill="hold">
                                          <p:stCondLst>
                                            <p:cond delay="0"/>
                                          </p:stCondLst>
                                        </p:cTn>
                                        <p:tgtEl>
                                          <p:spTgt spid="22533"/>
                                        </p:tgtEl>
                                        <p:attrNameLst>
                                          <p:attrName>style.visibility</p:attrName>
                                        </p:attrNameLst>
                                      </p:cBhvr>
                                      <p:to>
                                        <p:strVal val="visible"/>
                                      </p:to>
                                    </p:set>
                                    <p:anim calcmode="lin" valueType="num">
                                      <p:cBhvr additive="base">
                                        <p:cTn id="12" dur="500" fill="hold"/>
                                        <p:tgtEl>
                                          <p:spTgt spid="22533"/>
                                        </p:tgtEl>
                                        <p:attrNameLst>
                                          <p:attrName>ppt_x</p:attrName>
                                        </p:attrNameLst>
                                      </p:cBhvr>
                                      <p:tavLst>
                                        <p:tav tm="0">
                                          <p:val>
                                            <p:strVal val="1+#ppt_w/2"/>
                                          </p:val>
                                        </p:tav>
                                        <p:tav tm="100000">
                                          <p:val>
                                            <p:strVal val="#ppt_x"/>
                                          </p:val>
                                        </p:tav>
                                      </p:tavLst>
                                    </p:anim>
                                    <p:anim calcmode="lin" valueType="num">
                                      <p:cBhvr additive="base">
                                        <p:cTn id="13" dur="500" fill="hold"/>
                                        <p:tgtEl>
                                          <p:spTgt spid="225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nimBg="1" autoUpdateAnimBg="0"/>
      <p:bldP spid="22532"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VE" smtClean="0"/>
              <a:t>TENSIOMETRO 507C</a:t>
            </a:r>
            <a:endParaRPr lang="es-VE"/>
          </a:p>
        </p:txBody>
      </p:sp>
      <p:sp>
        <p:nvSpPr>
          <p:cNvPr id="3" name="Text Box 5"/>
          <p:cNvSpPr txBox="1">
            <a:spLocks noChangeArrowheads="1"/>
          </p:cNvSpPr>
          <p:nvPr/>
        </p:nvSpPr>
        <p:spPr bwMode="auto">
          <a:xfrm rot="16200000">
            <a:off x="3703653" y="314559"/>
            <a:ext cx="3557897" cy="6713203"/>
          </a:xfrm>
          <a:prstGeom prst="rect">
            <a:avLst/>
          </a:prstGeom>
          <a:solidFill>
            <a:schemeClr val="hlink"/>
          </a:solidFill>
          <a:ln w="9525">
            <a:noFill/>
            <a:miter lim="800000"/>
            <a:headEnd/>
            <a:tailEnd/>
          </a:ln>
          <a:effectLst/>
        </p:spPr>
        <p:txBody>
          <a:bodyPr vert="vert" wrap="square">
            <a:spAutoFit/>
          </a:bodyPr>
          <a:lstStyle/>
          <a:p>
            <a:pPr marL="342900" indent="-342900">
              <a:buFont typeface="+mj-lt"/>
              <a:buAutoNum type="arabicPeriod"/>
            </a:pPr>
            <a:r>
              <a:rPr lang="es-ES" smtClean="0"/>
              <a:t>Cuando se hacen mediciones de tensión de la Correa, hay que realizar por lo menos tres lecturas y deben ser tomadas en el mismo sitio y consecutivamente para posterior comparación . </a:t>
            </a:r>
          </a:p>
          <a:p>
            <a:pPr marL="342900" indent="-342900">
              <a:buFont typeface="+mj-lt"/>
              <a:buAutoNum type="arabicPeriod"/>
            </a:pPr>
            <a:r>
              <a:rPr lang="es-ES" smtClean="0"/>
              <a:t>Las lecturas deben ser razonablemente juntas (a menos de 5-10%). Entre si, de lo contrario, no serán dadas como validas, continúe tomando las lecturas. Luego se promedia entre ellas. </a:t>
            </a:r>
          </a:p>
          <a:p>
            <a:pPr marL="342900" indent="-342900">
              <a:buFont typeface="+mj-lt"/>
              <a:buAutoNum type="arabicPeriod"/>
            </a:pPr>
            <a:r>
              <a:rPr lang="es-ES" smtClean="0"/>
              <a:t>Todas las mediciones de los rangos de tensión pueden tener ruido de fondo o de otros factores y deben ser desechadas.</a:t>
            </a:r>
          </a:p>
          <a:p>
            <a:pPr marL="342900" indent="-342900">
              <a:buFont typeface="+mj-lt"/>
              <a:buAutoNum type="arabicPeriod"/>
            </a:pPr>
            <a:r>
              <a:rPr lang="es-ES" smtClean="0"/>
              <a:t>Hay que estar seguro de que los datos introducidos son los correctos.</a:t>
            </a:r>
          </a:p>
          <a:p>
            <a:pPr marL="342900" indent="-342900">
              <a:buFont typeface="+mj-lt"/>
              <a:buAutoNum type="arabicPeriod"/>
            </a:pPr>
            <a:r>
              <a:rPr lang="es-ES" smtClean="0"/>
              <a:t>No debe usarse en lugares con contenido ambiental altamente inflamables.</a:t>
            </a:r>
            <a:br>
              <a:rPr lang="es-ES" smtClean="0"/>
            </a:br>
            <a:endParaRPr lang="en-US">
              <a:effectLst>
                <a:outerShdw blurRad="38100" dist="38100" dir="2700000" algn="tl">
                  <a:srgbClr val="000000"/>
                </a:outerShdw>
              </a:effectLst>
            </a:endParaRPr>
          </a:p>
        </p:txBody>
      </p:sp>
      <p:sp>
        <p:nvSpPr>
          <p:cNvPr id="4" name="Rectangle 3"/>
          <p:cNvSpPr txBox="1">
            <a:spLocks noChangeArrowheads="1"/>
          </p:cNvSpPr>
          <p:nvPr/>
        </p:nvSpPr>
        <p:spPr>
          <a:xfrm>
            <a:off x="1627188" y="1330325"/>
            <a:ext cx="7454900" cy="574675"/>
          </a:xfrm>
          <a:prstGeom prst="rect">
            <a:avLst/>
          </a:prstGeom>
        </p:spPr>
        <p:txBody>
          <a:bodyPr/>
          <a:lstStyle/>
          <a:p>
            <a:pPr marL="452438" marR="0" lvl="0" indent="-452438" algn="l" defTabSz="914400" rtl="0" eaLnBrk="0" fontAlgn="base" latinLnBrk="0" hangingPunct="0">
              <a:lnSpc>
                <a:spcPct val="90000"/>
              </a:lnSpc>
              <a:spcBef>
                <a:spcPct val="20000"/>
              </a:spcBef>
              <a:spcAft>
                <a:spcPct val="0"/>
              </a:spcAft>
              <a:buClr>
                <a:srgbClr val="9966FF"/>
              </a:buClr>
              <a:buSzTx/>
              <a:buFont typeface="Wingdings" pitchFamily="2" charset="2"/>
              <a:buChar char="n"/>
              <a:tabLst/>
              <a:defRPr/>
            </a:pPr>
            <a:r>
              <a:rPr kumimoji="0" lang="en-US" sz="2800" b="1" i="0" u="none" strike="noStrike" kern="0" cap="none" spc="0" normalizeH="0" baseline="0" noProof="0" smtClean="0">
                <a:ln>
                  <a:noFill/>
                </a:ln>
                <a:solidFill>
                  <a:schemeClr val="bg1"/>
                </a:solidFill>
                <a:effectLst>
                  <a:outerShdw blurRad="38100" dist="38100" dir="2700000" algn="tl">
                    <a:srgbClr val="C0C0C0"/>
                  </a:outerShdw>
                </a:effectLst>
                <a:uLnTx/>
                <a:uFillTx/>
                <a:latin typeface="+mn-lt"/>
                <a:ea typeface="+mn-ea"/>
                <a:cs typeface="+mn-cs"/>
              </a:rPr>
              <a:t>TIPS </a:t>
            </a:r>
            <a:endParaRPr kumimoji="0" lang="en-US" sz="2800" b="1" i="0" u="none" strike="noStrike" kern="0" cap="none" spc="0" normalizeH="0" baseline="0" noProof="0">
              <a:ln>
                <a:noFill/>
              </a:ln>
              <a:solidFill>
                <a:schemeClr val="bg1"/>
              </a:solidFill>
              <a:effectLst>
                <a:outerShdw blurRad="38100" dist="38100" dir="2700000" algn="tl">
                  <a:srgbClr val="C0C0C0"/>
                </a:outerShdw>
              </a:effectLst>
              <a:uLnTx/>
              <a:uFillTx/>
              <a:latin typeface="+mn-lt"/>
              <a:ea typeface="+mn-ea"/>
              <a:cs typeface="+mn-cs"/>
            </a:endParaRPr>
          </a:p>
        </p:txBody>
      </p:sp>
    </p:spTree>
  </p:cSld>
  <p:clrMapOvr>
    <a:masterClrMapping/>
  </p:clrMapOvr>
  <p:transition spd="med">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cstate="print">
            <a:lum bright="6000"/>
          </a:blip>
          <a:srcRect/>
          <a:stretch>
            <a:fillRect/>
          </a:stretch>
        </p:blipFill>
        <p:spPr bwMode="auto">
          <a:xfrm>
            <a:off x="908050" y="1130300"/>
            <a:ext cx="7367588" cy="4106863"/>
          </a:xfrm>
          <a:prstGeom prst="rect">
            <a:avLst/>
          </a:prstGeom>
          <a:noFill/>
        </p:spPr>
      </p:pic>
      <p:pic>
        <p:nvPicPr>
          <p:cNvPr id="26627" name="Picture 3"/>
          <p:cNvPicPr>
            <a:picLocks noChangeAspect="1" noChangeArrowheads="1"/>
          </p:cNvPicPr>
          <p:nvPr/>
        </p:nvPicPr>
        <p:blipFill>
          <a:blip r:embed="rId4" cstate="print">
            <a:lum bright="6000"/>
          </a:blip>
          <a:srcRect/>
          <a:stretch>
            <a:fillRect/>
          </a:stretch>
        </p:blipFill>
        <p:spPr bwMode="auto">
          <a:xfrm>
            <a:off x="0" y="5257800"/>
            <a:ext cx="9144000" cy="534987"/>
          </a:xfrm>
          <a:prstGeom prst="rect">
            <a:avLst/>
          </a:prstGeom>
          <a:noFill/>
        </p:spPr>
      </p:pic>
      <p:sp>
        <p:nvSpPr>
          <p:cNvPr id="2" name="Rectángulo 1"/>
          <p:cNvSpPr/>
          <p:nvPr/>
        </p:nvSpPr>
        <p:spPr>
          <a:xfrm>
            <a:off x="8991600" y="4800600"/>
            <a:ext cx="4267200" cy="1920526"/>
          </a:xfrm>
          <a:prstGeom prst="rect">
            <a:avLst/>
          </a:prstGeom>
        </p:spPr>
        <p:txBody>
          <a:bodyPr wrap="square">
            <a:spAutoFit/>
          </a:bodyPr>
          <a:lstStyle/>
          <a:p>
            <a:pPr marL="0" marR="0" algn="ctr">
              <a:spcBef>
                <a:spcPts val="0"/>
              </a:spcBef>
              <a:spcAft>
                <a:spcPts val="0"/>
              </a:spcAft>
              <a:tabLst>
                <a:tab pos="2700020" algn="ctr"/>
                <a:tab pos="5400040" algn="r"/>
              </a:tabLst>
            </a:pPr>
            <a:r>
              <a:rPr lang="es-ES" b="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Carretera Central del Bosque  Nº 22E -108   Sector San Isidro Celulares: 317-4385543,  317-4385533</a:t>
            </a:r>
            <a:endParaRPr lang="es-CO" sz="1800" b="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tabLst>
                <a:tab pos="2700020" algn="ctr"/>
                <a:tab pos="5400040" algn="r"/>
              </a:tabLst>
            </a:pPr>
            <a:r>
              <a:rPr lang="es-ES" b="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Tel Fax: (095) 667-0245 – 669-8948  E-mal: </a:t>
            </a:r>
            <a:r>
              <a:rPr lang="es-ES" b="0" u="sng"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5"/>
              </a:rPr>
              <a:t>gerencia@dcmdelcaribe.com</a:t>
            </a:r>
            <a:r>
              <a:rPr lang="es-ES" b="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Cartagena De Indias</a:t>
            </a:r>
            <a:endParaRPr lang="es-CO" sz="1800" b="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tabLst>
                <a:tab pos="2700020" algn="ctr"/>
                <a:tab pos="5400040" algn="r"/>
              </a:tabLst>
            </a:pPr>
            <a:r>
              <a:rPr lang="es-ES" sz="1800" b="0" dirty="0">
                <a:solidFill>
                  <a:srgbClr val="FF0000"/>
                </a:solidFill>
                <a:effectLst/>
                <a:latin typeface="Tahoma" panose="020B0604030504040204" pitchFamily="34" charset="0"/>
                <a:ea typeface="Times New Roman" panose="02020603050405020304" pitchFamily="18" charset="0"/>
                <a:cs typeface="Times New Roman" panose="02020603050405020304" pitchFamily="18" charset="0"/>
              </a:rPr>
              <a:t>	</a:t>
            </a:r>
            <a:r>
              <a:rPr lang="es-ES" sz="1800" b="0" u="sng" dirty="0">
                <a:solidFill>
                  <a:srgbClr val="FF0000"/>
                </a:solidFill>
                <a:effectLst/>
                <a:latin typeface="Tahoma" panose="020B0604030504040204" pitchFamily="34" charset="0"/>
                <a:ea typeface="Times New Roman" panose="02020603050405020304" pitchFamily="18" charset="0"/>
                <a:cs typeface="Times New Roman" panose="02020603050405020304" pitchFamily="18" charset="0"/>
                <a:hlinkClick r:id="rId6"/>
              </a:rPr>
              <a:t>www.distribuidoradecorreasymanguerasdelcaribe.com</a:t>
            </a:r>
            <a:r>
              <a:rPr lang="es-E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s-CO"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ppt_w</p:attrName>
                                        </p:attrNameLst>
                                      </p:cBhvr>
                                      <p:tavLst>
                                        <p:tav tm="0">
                                          <p:val>
                                            <p:fltVal val="0"/>
                                          </p:val>
                                        </p:tav>
                                        <p:tav tm="100000">
                                          <p:val>
                                            <p:strVal val="#ppt_w"/>
                                          </p:val>
                                        </p:tav>
                                      </p:tavLst>
                                    </p:anim>
                                    <p:anim calcmode="lin" valueType="num">
                                      <p:cBhvr>
                                        <p:cTn id="8" dur="1000" fill="hold"/>
                                        <p:tgtEl>
                                          <p:spTgt spid="26626"/>
                                        </p:tgtEl>
                                        <p:attrNameLst>
                                          <p:attrName>ppt_h</p:attrName>
                                        </p:attrNameLst>
                                      </p:cBhvr>
                                      <p:tavLst>
                                        <p:tav tm="0">
                                          <p:val>
                                            <p:fltVal val="0"/>
                                          </p:val>
                                        </p:tav>
                                        <p:tav tm="100000">
                                          <p:val>
                                            <p:strVal val="#ppt_h"/>
                                          </p:val>
                                        </p:tav>
                                      </p:tavLst>
                                    </p:anim>
                                    <p:anim calcmode="lin" valueType="num">
                                      <p:cBhvr>
                                        <p:cTn id="9" dur="1000" fill="hold"/>
                                        <p:tgtEl>
                                          <p:spTgt spid="2662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6626"/>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6627"/>
                                        </p:tgtEl>
                                        <p:attrNameLst>
                                          <p:attrName>style.visibility</p:attrName>
                                        </p:attrNameLst>
                                      </p:cBhvr>
                                      <p:to>
                                        <p:strVal val="visible"/>
                                      </p:to>
                                    </p:set>
                                    <p:anim calcmode="lin" valueType="num">
                                      <p:cBhvr additive="base">
                                        <p:cTn id="14" dur="500" fill="hold"/>
                                        <p:tgtEl>
                                          <p:spTgt spid="26627"/>
                                        </p:tgtEl>
                                        <p:attrNameLst>
                                          <p:attrName>ppt_x</p:attrName>
                                        </p:attrNameLst>
                                      </p:cBhvr>
                                      <p:tavLst>
                                        <p:tav tm="0">
                                          <p:val>
                                            <p:strVal val="0-#ppt_w/2"/>
                                          </p:val>
                                        </p:tav>
                                        <p:tav tm="100000">
                                          <p:val>
                                            <p:strVal val="#ppt_x"/>
                                          </p:val>
                                        </p:tav>
                                      </p:tavLst>
                                    </p:anim>
                                    <p:anim calcmode="lin" valueType="num">
                                      <p:cBhvr additive="base">
                                        <p:cTn id="15" dur="500" fill="hold"/>
                                        <p:tgtEl>
                                          <p:spTgt spid="266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smtClean="0"/>
              <a:t>TENSIOMETRO </a:t>
            </a:r>
            <a:r>
              <a:rPr lang="en-US"/>
              <a:t>507C</a:t>
            </a:r>
          </a:p>
        </p:txBody>
      </p:sp>
      <p:sp>
        <p:nvSpPr>
          <p:cNvPr id="5131" name="Rectangle 11"/>
          <p:cNvSpPr>
            <a:spLocks noGrp="1" noChangeArrowheads="1"/>
          </p:cNvSpPr>
          <p:nvPr>
            <p:ph type="body" idx="1"/>
          </p:nvPr>
        </p:nvSpPr>
        <p:spPr/>
        <p:txBody>
          <a:bodyPr/>
          <a:lstStyle/>
          <a:p>
            <a:pPr>
              <a:buFont typeface="Wingdings" pitchFamily="2" charset="2"/>
              <a:buNone/>
            </a:pPr>
            <a:r>
              <a:rPr lang="en-US"/>
              <a:t> </a:t>
            </a:r>
          </a:p>
        </p:txBody>
      </p:sp>
      <p:pic>
        <p:nvPicPr>
          <p:cNvPr id="5132" name="Picture 12" descr="STM507_fullpkg"/>
          <p:cNvPicPr>
            <a:picLocks noChangeAspect="1" noChangeArrowheads="1"/>
          </p:cNvPicPr>
          <p:nvPr/>
        </p:nvPicPr>
        <p:blipFill>
          <a:blip r:embed="rId3" cstate="print"/>
          <a:srcRect/>
          <a:stretch>
            <a:fillRect/>
          </a:stretch>
        </p:blipFill>
        <p:spPr bwMode="auto">
          <a:xfrm>
            <a:off x="1600200" y="1314450"/>
            <a:ext cx="7391400" cy="5543550"/>
          </a:xfrm>
          <a:prstGeom prst="rect">
            <a:avLst/>
          </a:prstGeom>
          <a:noFill/>
        </p:spPr>
      </p:pic>
    </p:spTree>
  </p:cSld>
  <p:clrMapOvr>
    <a:masterClrMapping/>
  </p:clrMapOvr>
  <p:transition spd="med">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8" name="Picture 18" descr="507C_unit_entry"/>
          <p:cNvPicPr>
            <a:picLocks noChangeAspect="1" noChangeArrowheads="1"/>
          </p:cNvPicPr>
          <p:nvPr/>
        </p:nvPicPr>
        <p:blipFill>
          <a:blip r:embed="rId3" cstate="print"/>
          <a:srcRect/>
          <a:stretch>
            <a:fillRect/>
          </a:stretch>
        </p:blipFill>
        <p:spPr bwMode="auto">
          <a:xfrm>
            <a:off x="2057400" y="1219200"/>
            <a:ext cx="5867400" cy="5222875"/>
          </a:xfrm>
          <a:prstGeom prst="rect">
            <a:avLst/>
          </a:prstGeom>
          <a:noFill/>
        </p:spPr>
      </p:pic>
      <p:sp>
        <p:nvSpPr>
          <p:cNvPr id="20482" name="Rectangle 2"/>
          <p:cNvSpPr>
            <a:spLocks noGrp="1" noChangeArrowheads="1"/>
          </p:cNvSpPr>
          <p:nvPr>
            <p:ph type="title"/>
          </p:nvPr>
        </p:nvSpPr>
        <p:spPr/>
        <p:txBody>
          <a:bodyPr/>
          <a:lstStyle/>
          <a:p>
            <a:r>
              <a:rPr lang="en-US"/>
              <a:t> </a:t>
            </a:r>
            <a:r>
              <a:rPr lang="en-US" smtClean="0"/>
              <a:t>TENSIOMETRO </a:t>
            </a:r>
            <a:r>
              <a:rPr lang="en-US"/>
              <a:t>507C</a:t>
            </a:r>
          </a:p>
        </p:txBody>
      </p:sp>
      <p:sp>
        <p:nvSpPr>
          <p:cNvPr id="20490" name="Text Box 10"/>
          <p:cNvSpPr txBox="1">
            <a:spLocks noChangeArrowheads="1"/>
          </p:cNvSpPr>
          <p:nvPr/>
        </p:nvSpPr>
        <p:spPr bwMode="auto">
          <a:xfrm>
            <a:off x="3200400" y="4572000"/>
            <a:ext cx="381000" cy="366713"/>
          </a:xfrm>
          <a:prstGeom prst="rect">
            <a:avLst/>
          </a:prstGeom>
          <a:solidFill>
            <a:srgbClr val="00CCFF"/>
          </a:solidFill>
          <a:ln w="9525">
            <a:noFill/>
            <a:miter lim="800000"/>
            <a:headEnd/>
            <a:tailEnd/>
          </a:ln>
          <a:effectLst/>
        </p:spPr>
        <p:txBody>
          <a:bodyPr>
            <a:spAutoFit/>
          </a:bodyPr>
          <a:lstStyle/>
          <a:p>
            <a:pPr algn="ctr"/>
            <a:r>
              <a:rPr lang="en-US" sz="2000">
                <a:solidFill>
                  <a:schemeClr val="bg1"/>
                </a:solidFill>
                <a:effectLst>
                  <a:outerShdw blurRad="38100" dist="38100" dir="2700000" algn="tl">
                    <a:srgbClr val="000000"/>
                  </a:outerShdw>
                </a:effectLst>
              </a:rPr>
              <a:t>1</a:t>
            </a:r>
          </a:p>
        </p:txBody>
      </p:sp>
      <p:sp>
        <p:nvSpPr>
          <p:cNvPr id="20491" name="Text Box 11"/>
          <p:cNvSpPr txBox="1">
            <a:spLocks noChangeArrowheads="1"/>
          </p:cNvSpPr>
          <p:nvPr/>
        </p:nvSpPr>
        <p:spPr bwMode="auto">
          <a:xfrm>
            <a:off x="3276600" y="5562600"/>
            <a:ext cx="381000" cy="366713"/>
          </a:xfrm>
          <a:prstGeom prst="rect">
            <a:avLst/>
          </a:prstGeom>
          <a:solidFill>
            <a:srgbClr val="00CCFF"/>
          </a:solidFill>
          <a:ln w="9525">
            <a:noFill/>
            <a:miter lim="800000"/>
            <a:headEnd/>
            <a:tailEnd/>
          </a:ln>
          <a:effectLst/>
        </p:spPr>
        <p:txBody>
          <a:bodyPr>
            <a:spAutoFit/>
          </a:bodyPr>
          <a:lstStyle/>
          <a:p>
            <a:pPr algn="ctr"/>
            <a:r>
              <a:rPr lang="en-US" sz="2000">
                <a:solidFill>
                  <a:schemeClr val="bg1"/>
                </a:solidFill>
                <a:effectLst>
                  <a:outerShdw blurRad="38100" dist="38100" dir="2700000" algn="tl">
                    <a:srgbClr val="000000"/>
                  </a:outerShdw>
                </a:effectLst>
              </a:rPr>
              <a:t>2</a:t>
            </a:r>
          </a:p>
        </p:txBody>
      </p:sp>
      <p:sp>
        <p:nvSpPr>
          <p:cNvPr id="20492" name="Text Box 12"/>
          <p:cNvSpPr txBox="1">
            <a:spLocks noChangeArrowheads="1"/>
          </p:cNvSpPr>
          <p:nvPr/>
        </p:nvSpPr>
        <p:spPr bwMode="auto">
          <a:xfrm>
            <a:off x="4800600" y="6096000"/>
            <a:ext cx="381000" cy="366713"/>
          </a:xfrm>
          <a:prstGeom prst="rect">
            <a:avLst/>
          </a:prstGeom>
          <a:solidFill>
            <a:srgbClr val="00CCFF"/>
          </a:solidFill>
          <a:ln w="9525">
            <a:noFill/>
            <a:miter lim="800000"/>
            <a:headEnd/>
            <a:tailEnd/>
          </a:ln>
          <a:effectLst/>
        </p:spPr>
        <p:txBody>
          <a:bodyPr>
            <a:spAutoFit/>
          </a:bodyPr>
          <a:lstStyle/>
          <a:p>
            <a:pPr algn="ctr"/>
            <a:r>
              <a:rPr lang="en-US" sz="2000">
                <a:solidFill>
                  <a:schemeClr val="bg1"/>
                </a:solidFill>
                <a:effectLst>
                  <a:outerShdw blurRad="38100" dist="38100" dir="2700000" algn="tl">
                    <a:srgbClr val="000000"/>
                  </a:outerShdw>
                </a:effectLst>
              </a:rPr>
              <a:t>3</a:t>
            </a:r>
          </a:p>
        </p:txBody>
      </p:sp>
      <p:sp>
        <p:nvSpPr>
          <p:cNvPr id="20493" name="Text Box 13"/>
          <p:cNvSpPr txBox="1">
            <a:spLocks noChangeArrowheads="1"/>
          </p:cNvSpPr>
          <p:nvPr/>
        </p:nvSpPr>
        <p:spPr bwMode="auto">
          <a:xfrm>
            <a:off x="6019800" y="5486400"/>
            <a:ext cx="381000" cy="366713"/>
          </a:xfrm>
          <a:prstGeom prst="rect">
            <a:avLst/>
          </a:prstGeom>
          <a:solidFill>
            <a:srgbClr val="00CCFF"/>
          </a:solidFill>
          <a:ln w="9525">
            <a:noFill/>
            <a:miter lim="800000"/>
            <a:headEnd/>
            <a:tailEnd/>
          </a:ln>
          <a:effectLst/>
        </p:spPr>
        <p:txBody>
          <a:bodyPr>
            <a:spAutoFit/>
          </a:bodyPr>
          <a:lstStyle/>
          <a:p>
            <a:pPr algn="ctr"/>
            <a:r>
              <a:rPr lang="en-US" sz="2000">
                <a:solidFill>
                  <a:schemeClr val="bg1"/>
                </a:solidFill>
                <a:effectLst>
                  <a:outerShdw blurRad="38100" dist="38100" dir="2700000" algn="tl">
                    <a:srgbClr val="000000"/>
                  </a:outerShdw>
                </a:effectLst>
              </a:rPr>
              <a:t>4</a:t>
            </a:r>
          </a:p>
        </p:txBody>
      </p:sp>
      <p:sp>
        <p:nvSpPr>
          <p:cNvPr id="20494" name="Text Box 14"/>
          <p:cNvSpPr txBox="1">
            <a:spLocks noChangeArrowheads="1"/>
          </p:cNvSpPr>
          <p:nvPr/>
        </p:nvSpPr>
        <p:spPr bwMode="auto">
          <a:xfrm>
            <a:off x="5029200" y="4572000"/>
            <a:ext cx="381000" cy="366713"/>
          </a:xfrm>
          <a:prstGeom prst="rect">
            <a:avLst/>
          </a:prstGeom>
          <a:solidFill>
            <a:srgbClr val="00CCFF"/>
          </a:solidFill>
          <a:ln w="9525">
            <a:noFill/>
            <a:miter lim="800000"/>
            <a:headEnd/>
            <a:tailEnd/>
          </a:ln>
          <a:effectLst/>
        </p:spPr>
        <p:txBody>
          <a:bodyPr>
            <a:spAutoFit/>
          </a:bodyPr>
          <a:lstStyle/>
          <a:p>
            <a:pPr algn="ctr"/>
            <a:r>
              <a:rPr lang="en-US" sz="2000">
                <a:solidFill>
                  <a:schemeClr val="bg1"/>
                </a:solidFill>
                <a:effectLst>
                  <a:outerShdw blurRad="38100" dist="38100" dir="2700000" algn="tl">
                    <a:srgbClr val="000000"/>
                  </a:outerShdw>
                </a:effectLst>
              </a:rPr>
              <a:t>5</a:t>
            </a:r>
          </a:p>
        </p:txBody>
      </p:sp>
      <p:sp>
        <p:nvSpPr>
          <p:cNvPr id="20495" name="Text Box 15"/>
          <p:cNvSpPr txBox="1">
            <a:spLocks noChangeArrowheads="1"/>
          </p:cNvSpPr>
          <p:nvPr/>
        </p:nvSpPr>
        <p:spPr bwMode="auto">
          <a:xfrm>
            <a:off x="0" y="1295400"/>
            <a:ext cx="2971800" cy="3767185"/>
          </a:xfrm>
          <a:prstGeom prst="rect">
            <a:avLst/>
          </a:prstGeom>
          <a:solidFill>
            <a:srgbClr val="C0C0C0"/>
          </a:solidFill>
          <a:ln w="9525">
            <a:noFill/>
            <a:miter lim="800000"/>
            <a:headEnd/>
            <a:tailEnd/>
          </a:ln>
          <a:effectLst/>
        </p:spPr>
        <p:txBody>
          <a:bodyPr>
            <a:spAutoFit/>
          </a:bodyPr>
          <a:lstStyle/>
          <a:p>
            <a:r>
              <a:rPr lang="es-VE" sz="1800" dirty="0" smtClean="0">
                <a:solidFill>
                  <a:schemeClr val="accent2"/>
                </a:solidFill>
                <a:effectLst>
                  <a:outerShdw blurRad="38100" dist="38100" dir="2700000" algn="tl">
                    <a:srgbClr val="000000"/>
                  </a:outerShdw>
                </a:effectLst>
              </a:rPr>
              <a:t>Operación</a:t>
            </a:r>
            <a:r>
              <a:rPr lang="en-US" sz="1800" dirty="0" smtClean="0">
                <a:solidFill>
                  <a:schemeClr val="accent2"/>
                </a:solidFill>
                <a:effectLst>
                  <a:outerShdw blurRad="38100" dist="38100" dir="2700000" algn="tl">
                    <a:srgbClr val="000000"/>
                  </a:outerShdw>
                </a:effectLst>
              </a:rPr>
              <a:t>:</a:t>
            </a:r>
            <a:endParaRPr lang="en-US" sz="1800" dirty="0">
              <a:solidFill>
                <a:schemeClr val="accent2"/>
              </a:solidFill>
              <a:effectLst>
                <a:outerShdw blurRad="38100" dist="38100" dir="2700000" algn="tl">
                  <a:srgbClr val="000000"/>
                </a:outerShdw>
              </a:effectLst>
            </a:endParaRPr>
          </a:p>
          <a:p>
            <a:r>
              <a:rPr lang="en-US" sz="1400" dirty="0">
                <a:solidFill>
                  <a:srgbClr val="FF5050"/>
                </a:solidFill>
                <a:effectLst>
                  <a:outerShdw blurRad="38100" dist="38100" dir="2700000" algn="tl">
                    <a:srgbClr val="000000"/>
                  </a:outerShdw>
                </a:effectLst>
              </a:rPr>
              <a:t>1</a:t>
            </a:r>
            <a:r>
              <a:rPr lang="en-US" sz="1400" dirty="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Encender</a:t>
            </a:r>
            <a:r>
              <a:rPr lang="en-US" sz="1400" dirty="0" smtClean="0">
                <a:solidFill>
                  <a:schemeClr val="accent2"/>
                </a:solidFill>
                <a:effectLst>
                  <a:outerShdw blurRad="38100" dist="38100" dir="2700000" algn="tl">
                    <a:srgbClr val="000000"/>
                  </a:outerShdw>
                </a:effectLst>
              </a:rPr>
              <a:t> el </a:t>
            </a:r>
            <a:r>
              <a:rPr lang="en-US" sz="1400" dirty="0" err="1" smtClean="0">
                <a:solidFill>
                  <a:schemeClr val="accent2"/>
                </a:solidFill>
                <a:effectLst>
                  <a:outerShdw blurRad="38100" dist="38100" dir="2700000" algn="tl">
                    <a:srgbClr val="000000"/>
                  </a:outerShdw>
                </a:effectLst>
              </a:rPr>
              <a:t>Equipo</a:t>
            </a:r>
            <a:r>
              <a:rPr lang="en-US" sz="1400" dirty="0" smtClean="0">
                <a:solidFill>
                  <a:schemeClr val="accent2"/>
                </a:solidFill>
                <a:effectLst>
                  <a:outerShdw blurRad="38100" dist="38100" dir="2700000" algn="tl">
                    <a:srgbClr val="000000"/>
                  </a:outerShdw>
                </a:effectLst>
              </a:rPr>
              <a:t>.</a:t>
            </a:r>
            <a:endParaRPr lang="en-US" sz="1400" dirty="0">
              <a:solidFill>
                <a:schemeClr val="accent2"/>
              </a:solidFill>
              <a:effectLst>
                <a:outerShdw blurRad="38100" dist="38100" dir="2700000" algn="tl">
                  <a:srgbClr val="000000"/>
                </a:outerShdw>
              </a:effectLst>
            </a:endParaRPr>
          </a:p>
          <a:p>
            <a:r>
              <a:rPr lang="en-US" sz="1400" dirty="0">
                <a:solidFill>
                  <a:srgbClr val="FF5050"/>
                </a:solidFill>
                <a:effectLst>
                  <a:outerShdw blurRad="38100" dist="38100" dir="2700000" algn="tl">
                    <a:srgbClr val="000000"/>
                  </a:outerShdw>
                </a:effectLst>
              </a:rPr>
              <a:t>2</a:t>
            </a:r>
            <a:r>
              <a:rPr lang="en-US" sz="1400" dirty="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Selecione</a:t>
            </a:r>
            <a:r>
              <a:rPr lang="en-US" sz="1400" dirty="0" smtClean="0">
                <a:solidFill>
                  <a:schemeClr val="accent2"/>
                </a:solidFill>
                <a:effectLst>
                  <a:outerShdw blurRad="38100" dist="38100" dir="2700000" algn="tl">
                    <a:srgbClr val="000000"/>
                  </a:outerShdw>
                </a:effectLst>
              </a:rPr>
              <a:t> “Mass” (</a:t>
            </a:r>
            <a:r>
              <a:rPr lang="en-US" sz="1400" dirty="0" err="1" smtClean="0">
                <a:solidFill>
                  <a:schemeClr val="accent2"/>
                </a:solidFill>
                <a:effectLst>
                  <a:outerShdw blurRad="38100" dist="38100" dir="2700000" algn="tl">
                    <a:srgbClr val="000000"/>
                  </a:outerShdw>
                </a:effectLst>
              </a:rPr>
              <a:t>Masa</a:t>
            </a:r>
            <a:r>
              <a:rPr lang="en-US" sz="1400" dirty="0" smtClean="0">
                <a:solidFill>
                  <a:schemeClr val="accent2"/>
                </a:solidFill>
                <a:effectLst>
                  <a:outerShdw blurRad="38100" dist="38100" dir="2700000" algn="tl">
                    <a:srgbClr val="000000"/>
                  </a:outerShdw>
                </a:effectLst>
              </a:rPr>
              <a:t>) e </a:t>
            </a:r>
            <a:r>
              <a:rPr lang="en-US" sz="1400" dirty="0" err="1" smtClean="0">
                <a:solidFill>
                  <a:schemeClr val="accent2"/>
                </a:solidFill>
                <a:effectLst>
                  <a:outerShdw blurRad="38100" dist="38100" dir="2700000" algn="tl">
                    <a:srgbClr val="000000"/>
                  </a:outerShdw>
                </a:effectLst>
              </a:rPr>
              <a:t>introduzca</a:t>
            </a:r>
            <a:r>
              <a:rPr lang="en-US" sz="1400" dirty="0" smtClean="0">
                <a:solidFill>
                  <a:schemeClr val="accent2"/>
                </a:solidFill>
                <a:effectLst>
                  <a:outerShdw blurRad="38100" dist="38100" dir="2700000" algn="tl">
                    <a:srgbClr val="000000"/>
                  </a:outerShdw>
                </a:effectLst>
              </a:rPr>
              <a:t> el peso de la </a:t>
            </a:r>
            <a:r>
              <a:rPr lang="en-US" sz="1400" dirty="0" err="1" smtClean="0">
                <a:solidFill>
                  <a:schemeClr val="accent2"/>
                </a:solidFill>
                <a:effectLst>
                  <a:outerShdw blurRad="38100" dist="38100" dir="2700000" algn="tl">
                    <a:srgbClr val="000000"/>
                  </a:outerShdw>
                </a:effectLst>
              </a:rPr>
              <a:t>correa</a:t>
            </a:r>
            <a:r>
              <a:rPr lang="en-US" sz="1400" dirty="0" smtClean="0">
                <a:solidFill>
                  <a:schemeClr val="accent2"/>
                </a:solidFill>
                <a:effectLst>
                  <a:outerShdw blurRad="38100" dist="38100" dir="2700000" algn="tl">
                    <a:srgbClr val="000000"/>
                  </a:outerShdw>
                </a:effectLst>
              </a:rPr>
              <a:t> en g/m. El peso de la </a:t>
            </a:r>
            <a:r>
              <a:rPr lang="en-US" sz="1400" dirty="0" err="1" smtClean="0">
                <a:solidFill>
                  <a:schemeClr val="accent2"/>
                </a:solidFill>
                <a:effectLst>
                  <a:outerShdw blurRad="38100" dist="38100" dir="2700000" algn="tl">
                    <a:srgbClr val="000000"/>
                  </a:outerShdw>
                </a:effectLst>
              </a:rPr>
              <a:t>unidad</a:t>
            </a:r>
            <a:r>
              <a:rPr lang="en-US" sz="1400" dirty="0" smtClean="0">
                <a:solidFill>
                  <a:schemeClr val="accent2"/>
                </a:solidFill>
                <a:effectLst>
                  <a:outerShdw blurRad="38100" dist="38100" dir="2700000" algn="tl">
                    <a:srgbClr val="000000"/>
                  </a:outerShdw>
                </a:effectLst>
              </a:rPr>
              <a:t> se </a:t>
            </a:r>
            <a:r>
              <a:rPr lang="en-US" sz="1400" dirty="0" err="1" smtClean="0">
                <a:solidFill>
                  <a:schemeClr val="accent2"/>
                </a:solidFill>
                <a:effectLst>
                  <a:outerShdw blurRad="38100" dist="38100" dir="2700000" algn="tl">
                    <a:srgbClr val="000000"/>
                  </a:outerShdw>
                </a:effectLst>
              </a:rPr>
              <a:t>puede</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encontrar</a:t>
            </a:r>
            <a:r>
              <a:rPr lang="en-US" sz="1400" dirty="0" smtClean="0">
                <a:solidFill>
                  <a:schemeClr val="accent2"/>
                </a:solidFill>
                <a:effectLst>
                  <a:outerShdw blurRad="38100" dist="38100" dir="2700000" algn="tl">
                    <a:srgbClr val="000000"/>
                  </a:outerShdw>
                </a:effectLst>
              </a:rPr>
              <a:t> en el manual de </a:t>
            </a:r>
            <a:r>
              <a:rPr lang="en-US" sz="1400" dirty="0" err="1" smtClean="0">
                <a:solidFill>
                  <a:schemeClr val="accent2"/>
                </a:solidFill>
                <a:effectLst>
                  <a:outerShdw blurRad="38100" dist="38100" dir="2700000" algn="tl">
                    <a:srgbClr val="000000"/>
                  </a:outerShdw>
                </a:effectLst>
              </a:rPr>
              <a:t>intrucciones</a:t>
            </a:r>
            <a:r>
              <a:rPr lang="en-US" sz="1400" dirty="0" smtClean="0">
                <a:solidFill>
                  <a:schemeClr val="accent2"/>
                </a:solidFill>
                <a:effectLst>
                  <a:outerShdw blurRad="38100" dist="38100" dir="2700000" algn="tl">
                    <a:srgbClr val="000000"/>
                  </a:outerShdw>
                </a:effectLst>
              </a:rPr>
              <a:t>, en la </a:t>
            </a:r>
            <a:r>
              <a:rPr lang="en-US" sz="1400" dirty="0" err="1" smtClean="0">
                <a:solidFill>
                  <a:schemeClr val="accent2"/>
                </a:solidFill>
                <a:effectLst>
                  <a:outerShdw blurRad="38100" dist="38100" dir="2700000" algn="tl">
                    <a:srgbClr val="000000"/>
                  </a:outerShdw>
                </a:effectLst>
              </a:rPr>
              <a:t>tarjeta</a:t>
            </a:r>
            <a:r>
              <a:rPr lang="en-US" sz="1400" dirty="0" smtClean="0">
                <a:solidFill>
                  <a:schemeClr val="accent2"/>
                </a:solidFill>
                <a:effectLst>
                  <a:outerShdw blurRad="38100" dist="38100" dir="2700000" algn="tl">
                    <a:srgbClr val="000000"/>
                  </a:outerShdw>
                </a:effectLst>
              </a:rPr>
              <a:t> de </a:t>
            </a:r>
            <a:r>
              <a:rPr lang="en-US" sz="1400" dirty="0" err="1" smtClean="0">
                <a:solidFill>
                  <a:schemeClr val="accent2"/>
                </a:solidFill>
                <a:effectLst>
                  <a:outerShdw blurRad="38100" dist="38100" dir="2700000" algn="tl">
                    <a:srgbClr val="000000"/>
                  </a:outerShdw>
                </a:effectLst>
              </a:rPr>
              <a:t>referencia</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que</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incluye</a:t>
            </a:r>
            <a:r>
              <a:rPr lang="en-US" sz="1400" dirty="0" smtClean="0">
                <a:solidFill>
                  <a:schemeClr val="accent2"/>
                </a:solidFill>
                <a:effectLst>
                  <a:outerShdw blurRad="38100" dist="38100" dir="2700000" algn="tl">
                    <a:srgbClr val="000000"/>
                  </a:outerShdw>
                </a:effectLst>
              </a:rPr>
              <a:t> el </a:t>
            </a:r>
            <a:r>
              <a:rPr lang="en-US" sz="1400" dirty="0" err="1" smtClean="0">
                <a:solidFill>
                  <a:schemeClr val="accent2"/>
                </a:solidFill>
                <a:effectLst>
                  <a:outerShdw blurRad="38100" dist="38100" dir="2700000" algn="tl">
                    <a:srgbClr val="000000"/>
                  </a:outerShdw>
                </a:effectLst>
              </a:rPr>
              <a:t>equipo</a:t>
            </a:r>
            <a:r>
              <a:rPr lang="en-US" sz="1400" dirty="0" smtClean="0">
                <a:solidFill>
                  <a:schemeClr val="accent2"/>
                </a:solidFill>
                <a:effectLst>
                  <a:outerShdw blurRad="38100" dist="38100" dir="2700000" algn="tl">
                    <a:srgbClr val="000000"/>
                  </a:outerShdw>
                </a:effectLst>
              </a:rPr>
              <a:t> o en la </a:t>
            </a:r>
            <a:r>
              <a:rPr lang="en-US" sz="1400" dirty="0" err="1" smtClean="0">
                <a:solidFill>
                  <a:schemeClr val="accent2"/>
                </a:solidFill>
                <a:effectLst>
                  <a:outerShdw blurRad="38100" dist="38100" dir="2700000" algn="tl">
                    <a:srgbClr val="000000"/>
                  </a:outerShdw>
                </a:effectLst>
              </a:rPr>
              <a:t>hoja</a:t>
            </a:r>
            <a:r>
              <a:rPr lang="en-US" sz="1400" dirty="0" smtClean="0">
                <a:solidFill>
                  <a:schemeClr val="accent2"/>
                </a:solidFill>
                <a:effectLst>
                  <a:outerShdw blurRad="38100" dist="38100" dir="2700000" algn="tl">
                    <a:srgbClr val="000000"/>
                  </a:outerShdw>
                </a:effectLst>
              </a:rPr>
              <a:t> de </a:t>
            </a:r>
            <a:r>
              <a:rPr lang="en-US" sz="1400" dirty="0" err="1" smtClean="0">
                <a:solidFill>
                  <a:schemeClr val="accent2"/>
                </a:solidFill>
                <a:effectLst>
                  <a:outerShdw blurRad="38100" dist="38100" dir="2700000" algn="tl">
                    <a:srgbClr val="000000"/>
                  </a:outerShdw>
                </a:effectLst>
              </a:rPr>
              <a:t>diseño</a:t>
            </a:r>
            <a:r>
              <a:rPr lang="en-US" sz="1400" dirty="0" smtClean="0">
                <a:solidFill>
                  <a:schemeClr val="accent2"/>
                </a:solidFill>
                <a:effectLst>
                  <a:outerShdw blurRad="38100" dist="38100" dir="2700000" algn="tl">
                    <a:srgbClr val="000000"/>
                  </a:outerShdw>
                </a:effectLst>
              </a:rPr>
              <a:t> del </a:t>
            </a:r>
            <a:r>
              <a:rPr lang="en-US" sz="1400" dirty="0" err="1" smtClean="0">
                <a:solidFill>
                  <a:schemeClr val="accent2"/>
                </a:solidFill>
                <a:effectLst>
                  <a:outerShdw blurRad="38100" dist="38100" dir="2700000" algn="tl">
                    <a:srgbClr val="000000"/>
                  </a:outerShdw>
                </a:effectLst>
              </a:rPr>
              <a:t>Desing</a:t>
            </a:r>
            <a:r>
              <a:rPr lang="en-US" sz="1400" dirty="0" smtClean="0">
                <a:solidFill>
                  <a:schemeClr val="accent2"/>
                </a:solidFill>
                <a:effectLst>
                  <a:outerShdw blurRad="38100" dist="38100" dir="2700000" algn="tl">
                    <a:srgbClr val="000000"/>
                  </a:outerShdw>
                </a:effectLst>
              </a:rPr>
              <a:t> Flex II.</a:t>
            </a:r>
            <a:endParaRPr lang="en-US" sz="1400" dirty="0">
              <a:solidFill>
                <a:schemeClr val="accent2"/>
              </a:solidFill>
              <a:effectLst>
                <a:outerShdw blurRad="38100" dist="38100" dir="2700000" algn="tl">
                  <a:srgbClr val="000000"/>
                </a:outerShdw>
              </a:effectLst>
            </a:endParaRPr>
          </a:p>
          <a:p>
            <a:r>
              <a:rPr lang="en-US" sz="1400" dirty="0">
                <a:solidFill>
                  <a:srgbClr val="FF5050"/>
                </a:solidFill>
                <a:effectLst>
                  <a:outerShdw blurRad="38100" dist="38100" dir="2700000" algn="tl">
                    <a:srgbClr val="000000"/>
                  </a:outerShdw>
                </a:effectLst>
              </a:rPr>
              <a:t>3</a:t>
            </a:r>
            <a:r>
              <a:rPr lang="en-US" sz="1400" dirty="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Presione</a:t>
            </a:r>
            <a:r>
              <a:rPr lang="en-US" sz="1400" dirty="0" smtClean="0">
                <a:solidFill>
                  <a:schemeClr val="accent2"/>
                </a:solidFill>
                <a:effectLst>
                  <a:outerShdw blurRad="38100" dist="38100" dir="2700000" algn="tl">
                    <a:srgbClr val="000000"/>
                  </a:outerShdw>
                </a:effectLst>
              </a:rPr>
              <a:t> la </a:t>
            </a:r>
            <a:r>
              <a:rPr lang="en-US" sz="1400" dirty="0" err="1" smtClean="0">
                <a:solidFill>
                  <a:schemeClr val="accent2"/>
                </a:solidFill>
                <a:effectLst>
                  <a:outerShdw blurRad="38100" dist="38100" dir="2700000" algn="tl">
                    <a:srgbClr val="000000"/>
                  </a:outerShdw>
                </a:effectLst>
              </a:rPr>
              <a:t>tecla</a:t>
            </a:r>
            <a:r>
              <a:rPr lang="en-US" sz="1400" dirty="0" smtClean="0">
                <a:solidFill>
                  <a:schemeClr val="accent2"/>
                </a:solidFill>
                <a:effectLst>
                  <a:outerShdw blurRad="38100" dist="38100" dir="2700000" algn="tl">
                    <a:srgbClr val="000000"/>
                  </a:outerShdw>
                </a:effectLst>
              </a:rPr>
              <a:t> “width</a:t>
            </a:r>
            <a:r>
              <a:rPr lang="en-US" sz="1400" dirty="0">
                <a:solidFill>
                  <a:schemeClr val="accent2"/>
                </a:solidFill>
                <a:effectLst>
                  <a:outerShdw blurRad="38100" dist="38100" dir="2700000" algn="tl">
                    <a:srgbClr val="000000"/>
                  </a:outerShdw>
                </a:effectLst>
              </a:rPr>
              <a:t>” </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ancho</a:t>
            </a:r>
            <a:r>
              <a:rPr lang="en-US" sz="1400" dirty="0" smtClean="0">
                <a:solidFill>
                  <a:schemeClr val="accent2"/>
                </a:solidFill>
                <a:effectLst>
                  <a:outerShdw blurRad="38100" dist="38100" dir="2700000" algn="tl">
                    <a:srgbClr val="000000"/>
                  </a:outerShdw>
                </a:effectLst>
              </a:rPr>
              <a:t>) e </a:t>
            </a:r>
            <a:r>
              <a:rPr lang="en-US" sz="1400" dirty="0" err="1" smtClean="0">
                <a:solidFill>
                  <a:schemeClr val="accent2"/>
                </a:solidFill>
                <a:effectLst>
                  <a:outerShdw blurRad="38100" dist="38100" dir="2700000" algn="tl">
                    <a:srgbClr val="000000"/>
                  </a:outerShdw>
                </a:effectLst>
              </a:rPr>
              <a:t>introduzca</a:t>
            </a:r>
            <a:r>
              <a:rPr lang="en-US" sz="1400" dirty="0" smtClean="0">
                <a:solidFill>
                  <a:schemeClr val="accent2"/>
                </a:solidFill>
                <a:effectLst>
                  <a:outerShdw blurRad="38100" dist="38100" dir="2700000" algn="tl">
                    <a:srgbClr val="000000"/>
                  </a:outerShdw>
                </a:effectLst>
              </a:rPr>
              <a:t> el </a:t>
            </a:r>
            <a:r>
              <a:rPr lang="en-US" sz="1400" dirty="0" err="1" smtClean="0">
                <a:solidFill>
                  <a:schemeClr val="accent2"/>
                </a:solidFill>
                <a:effectLst>
                  <a:outerShdw blurRad="38100" dist="38100" dir="2700000" algn="tl">
                    <a:srgbClr val="000000"/>
                  </a:outerShdw>
                </a:effectLst>
              </a:rPr>
              <a:t>ancho</a:t>
            </a:r>
            <a:r>
              <a:rPr lang="en-US" sz="1400" dirty="0" smtClean="0">
                <a:solidFill>
                  <a:schemeClr val="accent2"/>
                </a:solidFill>
                <a:effectLst>
                  <a:outerShdw blurRad="38100" dist="38100" dir="2700000" algn="tl">
                    <a:srgbClr val="000000"/>
                  </a:outerShdw>
                </a:effectLst>
              </a:rPr>
              <a:t> de la </a:t>
            </a:r>
            <a:r>
              <a:rPr lang="en-US" sz="1400" dirty="0" err="1" smtClean="0">
                <a:solidFill>
                  <a:schemeClr val="accent2"/>
                </a:solidFill>
                <a:effectLst>
                  <a:outerShdw blurRad="38100" dist="38100" dir="2700000" algn="tl">
                    <a:srgbClr val="000000"/>
                  </a:outerShdw>
                </a:effectLst>
              </a:rPr>
              <a:t>correa</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sincronica</a:t>
            </a:r>
            <a:r>
              <a:rPr lang="en-US" sz="1400" dirty="0" smtClean="0">
                <a:solidFill>
                  <a:schemeClr val="accent2"/>
                </a:solidFill>
                <a:effectLst>
                  <a:outerShdw blurRad="38100" dist="38100" dir="2700000" algn="tl">
                    <a:srgbClr val="000000"/>
                  </a:outerShdw>
                </a:effectLst>
              </a:rPr>
              <a:t> en  mm, </a:t>
            </a:r>
            <a:r>
              <a:rPr lang="es-VE" sz="1400" dirty="0" smtClean="0">
                <a:solidFill>
                  <a:schemeClr val="accent2"/>
                </a:solidFill>
                <a:effectLst>
                  <a:outerShdw blurRad="38100" dist="38100" dir="2700000" algn="tl">
                    <a:srgbClr val="000000"/>
                  </a:outerShdw>
                </a:effectLst>
              </a:rPr>
              <a:t>número</a:t>
            </a:r>
            <a:r>
              <a:rPr lang="en-US" sz="1400" dirty="0" smtClean="0">
                <a:solidFill>
                  <a:schemeClr val="accent2"/>
                </a:solidFill>
                <a:effectLst>
                  <a:outerShdw blurRad="38100" dist="38100" dir="2700000" algn="tl">
                    <a:srgbClr val="000000"/>
                  </a:outerShdw>
                </a:effectLst>
              </a:rPr>
              <a:t> de </a:t>
            </a:r>
            <a:r>
              <a:rPr lang="en-US" sz="1400" dirty="0" err="1" smtClean="0">
                <a:solidFill>
                  <a:schemeClr val="accent2"/>
                </a:solidFill>
                <a:effectLst>
                  <a:outerShdw blurRad="38100" dist="38100" dir="2700000" algn="tl">
                    <a:srgbClr val="000000"/>
                  </a:outerShdw>
                </a:effectLst>
              </a:rPr>
              <a:t>hilos</a:t>
            </a:r>
            <a:r>
              <a:rPr lang="en-US" sz="1400" dirty="0" smtClean="0">
                <a:solidFill>
                  <a:schemeClr val="accent2"/>
                </a:solidFill>
                <a:effectLst>
                  <a:outerShdw blurRad="38100" dist="38100" dir="2700000" algn="tl">
                    <a:srgbClr val="000000"/>
                  </a:outerShdw>
                </a:effectLst>
              </a:rPr>
              <a:t> para </a:t>
            </a:r>
            <a:r>
              <a:rPr lang="en-US" sz="1400" dirty="0" err="1" smtClean="0">
                <a:solidFill>
                  <a:schemeClr val="accent2"/>
                </a:solidFill>
                <a:effectLst>
                  <a:outerShdw blurRad="38100" dist="38100" dir="2700000" algn="tl">
                    <a:srgbClr val="000000"/>
                  </a:outerShdw>
                </a:effectLst>
              </a:rPr>
              <a:t>una</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correa</a:t>
            </a:r>
            <a:r>
              <a:rPr lang="en-US" sz="1400" dirty="0" smtClean="0">
                <a:solidFill>
                  <a:schemeClr val="accent2"/>
                </a:solidFill>
                <a:effectLst>
                  <a:outerShdw blurRad="38100" dist="38100" dir="2700000" algn="tl">
                    <a:srgbClr val="000000"/>
                  </a:outerShdw>
                </a:effectLst>
              </a:rPr>
              <a:t> en “V”, </a:t>
            </a:r>
            <a:r>
              <a:rPr lang="en-US" sz="1400" dirty="0" err="1" smtClean="0">
                <a:solidFill>
                  <a:schemeClr val="accent2"/>
                </a:solidFill>
                <a:effectLst>
                  <a:outerShdw blurRad="38100" dist="38100" dir="2700000" algn="tl">
                    <a:srgbClr val="000000"/>
                  </a:outerShdw>
                </a:effectLst>
              </a:rPr>
              <a:t>Polyflex</a:t>
            </a:r>
            <a:r>
              <a:rPr lang="en-US" sz="1400" dirty="0" smtClean="0">
                <a:solidFill>
                  <a:schemeClr val="accent2"/>
                </a:solidFill>
                <a:effectLst>
                  <a:outerShdw blurRad="38100" dist="38100" dir="2700000" algn="tl">
                    <a:srgbClr val="000000"/>
                  </a:outerShdw>
                </a:effectLst>
              </a:rPr>
              <a:t> o </a:t>
            </a:r>
            <a:r>
              <a:rPr lang="en-US" sz="1400" dirty="0" err="1" smtClean="0">
                <a:solidFill>
                  <a:schemeClr val="accent2"/>
                </a:solidFill>
                <a:effectLst>
                  <a:outerShdw blurRad="38100" dist="38100" dir="2700000" algn="tl">
                    <a:srgbClr val="000000"/>
                  </a:outerShdw>
                </a:effectLst>
              </a:rPr>
              <a:t>Polyflex</a:t>
            </a:r>
            <a:r>
              <a:rPr lang="en-US" sz="1400" dirty="0" smtClean="0">
                <a:solidFill>
                  <a:schemeClr val="accent2"/>
                </a:solidFill>
                <a:effectLst>
                  <a:outerShdw blurRad="38100" dist="38100" dir="2700000" algn="tl">
                    <a:srgbClr val="000000"/>
                  </a:outerShdw>
                </a:effectLst>
              </a:rPr>
              <a:t> JB y </a:t>
            </a:r>
            <a:r>
              <a:rPr lang="en-US" sz="1400" dirty="0" err="1" smtClean="0">
                <a:solidFill>
                  <a:schemeClr val="accent2"/>
                </a:solidFill>
                <a:effectLst>
                  <a:outerShdw blurRad="38100" dist="38100" dir="2700000" algn="tl">
                    <a:srgbClr val="000000"/>
                  </a:outerShdw>
                </a:effectLst>
              </a:rPr>
              <a:t>número</a:t>
            </a:r>
            <a:r>
              <a:rPr lang="en-US" sz="1400" dirty="0" smtClean="0">
                <a:solidFill>
                  <a:schemeClr val="accent2"/>
                </a:solidFill>
                <a:effectLst>
                  <a:outerShdw blurRad="38100" dist="38100" dir="2700000" algn="tl">
                    <a:srgbClr val="000000"/>
                  </a:outerShdw>
                </a:effectLst>
              </a:rPr>
              <a:t> de </a:t>
            </a:r>
            <a:r>
              <a:rPr lang="en-US" sz="1400" dirty="0" err="1" smtClean="0">
                <a:solidFill>
                  <a:schemeClr val="accent2"/>
                </a:solidFill>
                <a:effectLst>
                  <a:outerShdw blurRad="38100" dist="38100" dir="2700000" algn="tl">
                    <a:srgbClr val="000000"/>
                  </a:outerShdw>
                </a:effectLst>
              </a:rPr>
              <a:t>canales</a:t>
            </a:r>
            <a:r>
              <a:rPr lang="en-US" sz="1400" dirty="0" smtClean="0">
                <a:solidFill>
                  <a:schemeClr val="accent2"/>
                </a:solidFill>
                <a:effectLst>
                  <a:outerShdw blurRad="38100" dist="38100" dir="2700000" algn="tl">
                    <a:srgbClr val="000000"/>
                  </a:outerShdw>
                </a:effectLst>
              </a:rPr>
              <a:t> para </a:t>
            </a:r>
            <a:r>
              <a:rPr lang="en-US" sz="1400" dirty="0" err="1" smtClean="0">
                <a:solidFill>
                  <a:schemeClr val="accent2"/>
                </a:solidFill>
                <a:effectLst>
                  <a:outerShdw blurRad="38100" dist="38100" dir="2700000" algn="tl">
                    <a:srgbClr val="000000"/>
                  </a:outerShdw>
                </a:effectLst>
              </a:rPr>
              <a:t>una</a:t>
            </a:r>
            <a:r>
              <a:rPr lang="en-US" sz="1400" dirty="0" smtClean="0">
                <a:solidFill>
                  <a:schemeClr val="accent2"/>
                </a:solidFill>
                <a:effectLst>
                  <a:outerShdw blurRad="38100" dist="38100" dir="2700000" algn="tl">
                    <a:srgbClr val="000000"/>
                  </a:outerShdw>
                </a:effectLst>
              </a:rPr>
              <a:t> </a:t>
            </a:r>
            <a:r>
              <a:rPr lang="en-US" sz="1400" dirty="0" err="1" smtClean="0">
                <a:solidFill>
                  <a:schemeClr val="accent2"/>
                </a:solidFill>
                <a:effectLst>
                  <a:outerShdw blurRad="38100" dist="38100" dir="2700000" algn="tl">
                    <a:srgbClr val="000000"/>
                  </a:outerShdw>
                </a:effectLst>
              </a:rPr>
              <a:t>correa</a:t>
            </a:r>
            <a:r>
              <a:rPr lang="en-US" sz="1400" dirty="0" smtClean="0">
                <a:solidFill>
                  <a:schemeClr val="accent2"/>
                </a:solidFill>
                <a:effectLst>
                  <a:outerShdw blurRad="38100" dist="38100" dir="2700000" algn="tl">
                    <a:srgbClr val="000000"/>
                  </a:outerShdw>
                </a:effectLst>
              </a:rPr>
              <a:t> Micro “V”</a:t>
            </a:r>
            <a:endParaRPr lang="en-US" sz="1400" dirty="0">
              <a:solidFill>
                <a:schemeClr val="accent2"/>
              </a:solidFill>
              <a:effectLst>
                <a:outerShdw blurRad="38100" dist="38100" dir="2700000" algn="tl">
                  <a:srgbClr val="000000"/>
                </a:outerShdw>
              </a:effectLst>
            </a:endParaRPr>
          </a:p>
        </p:txBody>
      </p:sp>
      <p:sp>
        <p:nvSpPr>
          <p:cNvPr id="20496" name="Text Box 16"/>
          <p:cNvSpPr txBox="1">
            <a:spLocks noChangeArrowheads="1"/>
          </p:cNvSpPr>
          <p:nvPr/>
        </p:nvSpPr>
        <p:spPr bwMode="auto">
          <a:xfrm>
            <a:off x="6858000" y="1371600"/>
            <a:ext cx="2286000" cy="3496342"/>
          </a:xfrm>
          <a:prstGeom prst="rect">
            <a:avLst/>
          </a:prstGeom>
          <a:solidFill>
            <a:srgbClr val="C0C0C0"/>
          </a:solidFill>
          <a:ln w="9525">
            <a:noFill/>
            <a:miter lim="800000"/>
            <a:headEnd/>
            <a:tailEnd/>
          </a:ln>
          <a:effectLst/>
        </p:spPr>
        <p:txBody>
          <a:bodyPr>
            <a:spAutoFit/>
          </a:bodyPr>
          <a:lstStyle/>
          <a:p>
            <a:r>
              <a:rPr lang="en-US" sz="1400">
                <a:solidFill>
                  <a:srgbClr val="FF5050"/>
                </a:solidFill>
                <a:effectLst>
                  <a:outerShdw blurRad="38100" dist="38100" dir="2700000" algn="tl">
                    <a:srgbClr val="000000"/>
                  </a:outerShdw>
                </a:effectLst>
              </a:rPr>
              <a:t>4</a:t>
            </a:r>
            <a:r>
              <a:rPr lang="en-US" sz="140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Presione</a:t>
            </a:r>
            <a:r>
              <a:rPr lang="en-US" sz="1400" smtClean="0">
                <a:solidFill>
                  <a:schemeClr val="accent2"/>
                </a:solidFill>
                <a:effectLst>
                  <a:outerShdw blurRad="38100" dist="38100" dir="2700000" algn="tl">
                    <a:srgbClr val="000000"/>
                  </a:outerShdw>
                </a:effectLst>
              </a:rPr>
              <a:t>  la </a:t>
            </a:r>
            <a:r>
              <a:rPr lang="en-US" sz="1400" err="1" smtClean="0">
                <a:solidFill>
                  <a:schemeClr val="accent2"/>
                </a:solidFill>
                <a:effectLst>
                  <a:outerShdw blurRad="38100" dist="38100" dir="2700000" algn="tl">
                    <a:srgbClr val="000000"/>
                  </a:outerShdw>
                </a:effectLst>
              </a:rPr>
              <a:t>tecla</a:t>
            </a:r>
            <a:r>
              <a:rPr lang="en-US" sz="1400" smtClean="0">
                <a:solidFill>
                  <a:schemeClr val="accent2"/>
                </a:solidFill>
                <a:effectLst>
                  <a:outerShdw blurRad="38100" dist="38100" dir="2700000" algn="tl">
                    <a:srgbClr val="000000"/>
                  </a:outerShdw>
                </a:effectLst>
              </a:rPr>
              <a:t> “span</a:t>
            </a:r>
            <a:r>
              <a:rPr lang="en-US" sz="1400">
                <a:solidFill>
                  <a:schemeClr val="accent2"/>
                </a:solidFill>
                <a:effectLst>
                  <a:outerShdw blurRad="38100" dist="38100" dir="2700000" algn="tl">
                    <a:srgbClr val="000000"/>
                  </a:outerShdw>
                </a:effectLst>
              </a:rPr>
              <a:t>” </a:t>
            </a:r>
            <a:r>
              <a:rPr lang="en-US" sz="1400" smtClean="0">
                <a:solidFill>
                  <a:schemeClr val="accent2"/>
                </a:solidFill>
                <a:effectLst>
                  <a:outerShdw blurRad="38100" dist="38100" dir="2700000" algn="tl">
                    <a:srgbClr val="000000"/>
                  </a:outerShdw>
                </a:effectLst>
              </a:rPr>
              <a:t>(</a:t>
            </a:r>
            <a:r>
              <a:rPr lang="en-US" sz="1400" err="1" smtClean="0">
                <a:solidFill>
                  <a:schemeClr val="accent2"/>
                </a:solidFill>
                <a:effectLst>
                  <a:outerShdw blurRad="38100" dist="38100" dir="2700000" algn="tl">
                    <a:srgbClr val="000000"/>
                  </a:outerShdw>
                </a:effectLst>
              </a:rPr>
              <a:t>ajuste</a:t>
            </a:r>
            <a:r>
              <a:rPr lang="en-US" sz="1400" smtClean="0">
                <a:solidFill>
                  <a:schemeClr val="accent2"/>
                </a:solidFill>
                <a:effectLst>
                  <a:outerShdw blurRad="38100" dist="38100" dir="2700000" algn="tl">
                    <a:srgbClr val="000000"/>
                  </a:outerShdw>
                </a:effectLst>
              </a:rPr>
              <a:t>)  y </a:t>
            </a:r>
            <a:r>
              <a:rPr lang="en-US" sz="1400" err="1" smtClean="0">
                <a:solidFill>
                  <a:schemeClr val="accent2"/>
                </a:solidFill>
                <a:effectLst>
                  <a:outerShdw blurRad="38100" dist="38100" dir="2700000" algn="tl">
                    <a:srgbClr val="000000"/>
                  </a:outerShdw>
                </a:effectLst>
              </a:rPr>
              <a:t>coloque</a:t>
            </a:r>
            <a:r>
              <a:rPr lang="en-US" sz="1400" smtClean="0">
                <a:solidFill>
                  <a:schemeClr val="accent2"/>
                </a:solidFill>
                <a:effectLst>
                  <a:outerShdw blurRad="38100" dist="38100" dir="2700000" algn="tl">
                    <a:srgbClr val="000000"/>
                  </a:outerShdw>
                </a:effectLst>
              </a:rPr>
              <a:t> la </a:t>
            </a:r>
            <a:r>
              <a:rPr lang="en-US" sz="1400" err="1" smtClean="0">
                <a:solidFill>
                  <a:schemeClr val="accent2"/>
                </a:solidFill>
                <a:effectLst>
                  <a:outerShdw blurRad="38100" dist="38100" dir="2700000" algn="tl">
                    <a:srgbClr val="000000"/>
                  </a:outerShdw>
                </a:effectLst>
              </a:rPr>
              <a:t>longitud</a:t>
            </a:r>
            <a:r>
              <a:rPr lang="en-US" sz="1400" smtClean="0">
                <a:solidFill>
                  <a:schemeClr val="accent2"/>
                </a:solidFill>
                <a:effectLst>
                  <a:outerShdw blurRad="38100" dist="38100" dir="2700000" algn="tl">
                    <a:srgbClr val="000000"/>
                  </a:outerShdw>
                </a:effectLst>
              </a:rPr>
              <a:t> en mm, </a:t>
            </a:r>
            <a:r>
              <a:rPr lang="en-US" sz="1400" err="1" smtClean="0">
                <a:solidFill>
                  <a:schemeClr val="accent2"/>
                </a:solidFill>
                <a:effectLst>
                  <a:outerShdw blurRad="38100" dist="38100" dir="2700000" algn="tl">
                    <a:srgbClr val="000000"/>
                  </a:outerShdw>
                </a:effectLst>
              </a:rPr>
              <a:t>esta</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información</a:t>
            </a:r>
            <a:r>
              <a:rPr lang="en-US" sz="1400" smtClean="0">
                <a:solidFill>
                  <a:schemeClr val="accent2"/>
                </a:solidFill>
                <a:effectLst>
                  <a:outerShdw blurRad="38100" dist="38100" dir="2700000" algn="tl">
                    <a:srgbClr val="000000"/>
                  </a:outerShdw>
                </a:effectLst>
              </a:rPr>
              <a:t> se </a:t>
            </a:r>
            <a:r>
              <a:rPr lang="en-US" sz="1400" err="1" smtClean="0">
                <a:solidFill>
                  <a:schemeClr val="accent2"/>
                </a:solidFill>
                <a:effectLst>
                  <a:outerShdw blurRad="38100" dist="38100" dir="2700000" algn="tl">
                    <a:srgbClr val="000000"/>
                  </a:outerShdw>
                </a:effectLst>
              </a:rPr>
              <a:t>puede</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encontrar</a:t>
            </a:r>
            <a:r>
              <a:rPr lang="en-US" sz="1400" smtClean="0">
                <a:solidFill>
                  <a:schemeClr val="accent2"/>
                </a:solidFill>
                <a:effectLst>
                  <a:outerShdw blurRad="38100" dist="38100" dir="2700000" algn="tl">
                    <a:srgbClr val="000000"/>
                  </a:outerShdw>
                </a:effectLst>
              </a:rPr>
              <a:t> en la </a:t>
            </a:r>
            <a:r>
              <a:rPr lang="en-US" sz="1400" err="1" smtClean="0">
                <a:solidFill>
                  <a:schemeClr val="accent2"/>
                </a:solidFill>
                <a:effectLst>
                  <a:outerShdw blurRad="38100" dist="38100" dir="2700000" algn="tl">
                    <a:srgbClr val="000000"/>
                  </a:outerShdw>
                </a:effectLst>
              </a:rPr>
              <a:t>impresión</a:t>
            </a:r>
            <a:r>
              <a:rPr lang="en-US" sz="1400" smtClean="0">
                <a:solidFill>
                  <a:schemeClr val="accent2"/>
                </a:solidFill>
                <a:effectLst>
                  <a:outerShdw blurRad="38100" dist="38100" dir="2700000" algn="tl">
                    <a:srgbClr val="000000"/>
                  </a:outerShdw>
                </a:effectLst>
              </a:rPr>
              <a:t> del </a:t>
            </a:r>
            <a:r>
              <a:rPr lang="en-US" sz="1400" err="1" smtClean="0">
                <a:solidFill>
                  <a:schemeClr val="accent2"/>
                </a:solidFill>
                <a:effectLst>
                  <a:outerShdw blurRad="38100" dist="38100" dir="2700000" algn="tl">
                    <a:srgbClr val="000000"/>
                  </a:outerShdw>
                </a:effectLst>
              </a:rPr>
              <a:t>diseño</a:t>
            </a:r>
            <a:r>
              <a:rPr lang="en-US" sz="1400" smtClean="0">
                <a:solidFill>
                  <a:schemeClr val="accent2"/>
                </a:solidFill>
                <a:effectLst>
                  <a:outerShdw blurRad="38100" dist="38100" dir="2700000" algn="tl">
                    <a:srgbClr val="000000"/>
                  </a:outerShdw>
                </a:effectLst>
              </a:rPr>
              <a:t> del </a:t>
            </a:r>
            <a:r>
              <a:rPr lang="en-US" sz="1400" err="1" smtClean="0">
                <a:solidFill>
                  <a:schemeClr val="accent2"/>
                </a:solidFill>
                <a:effectLst>
                  <a:outerShdw blurRad="38100" dist="38100" dir="2700000" algn="tl">
                    <a:srgbClr val="000000"/>
                  </a:outerShdw>
                </a:effectLst>
              </a:rPr>
              <a:t>Desing</a:t>
            </a:r>
            <a:r>
              <a:rPr lang="en-US" sz="1400" smtClean="0">
                <a:solidFill>
                  <a:schemeClr val="accent2"/>
                </a:solidFill>
                <a:effectLst>
                  <a:outerShdw blurRad="38100" dist="38100" dir="2700000" algn="tl">
                    <a:srgbClr val="000000"/>
                  </a:outerShdw>
                </a:effectLst>
              </a:rPr>
              <a:t> Flex II, o se </a:t>
            </a:r>
            <a:r>
              <a:rPr lang="en-US" sz="1400" err="1" smtClean="0">
                <a:solidFill>
                  <a:schemeClr val="accent2"/>
                </a:solidFill>
                <a:effectLst>
                  <a:outerShdw blurRad="38100" dist="38100" dir="2700000" algn="tl">
                    <a:srgbClr val="000000"/>
                  </a:outerShdw>
                </a:effectLst>
              </a:rPr>
              <a:t>calcula</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utilizando</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una</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formúla</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que</a:t>
            </a:r>
            <a:r>
              <a:rPr lang="en-US" sz="1400" smtClean="0">
                <a:solidFill>
                  <a:schemeClr val="accent2"/>
                </a:solidFill>
                <a:effectLst>
                  <a:outerShdw blurRad="38100" dist="38100" dir="2700000" algn="tl">
                    <a:srgbClr val="000000"/>
                  </a:outerShdw>
                </a:effectLst>
              </a:rPr>
              <a:t> se </a:t>
            </a:r>
            <a:r>
              <a:rPr lang="en-US" sz="1400" err="1" smtClean="0">
                <a:solidFill>
                  <a:schemeClr val="accent2"/>
                </a:solidFill>
                <a:effectLst>
                  <a:outerShdw blurRad="38100" dist="38100" dir="2700000" algn="tl">
                    <a:srgbClr val="000000"/>
                  </a:outerShdw>
                </a:effectLst>
              </a:rPr>
              <a:t>encuentra</a:t>
            </a:r>
            <a:r>
              <a:rPr lang="en-US" sz="1400" smtClean="0">
                <a:solidFill>
                  <a:schemeClr val="accent2"/>
                </a:solidFill>
                <a:effectLst>
                  <a:outerShdw blurRad="38100" dist="38100" dir="2700000" algn="tl">
                    <a:srgbClr val="000000"/>
                  </a:outerShdw>
                </a:effectLst>
              </a:rPr>
              <a:t> en el manual.</a:t>
            </a:r>
            <a:endParaRPr lang="en-US" sz="1400">
              <a:solidFill>
                <a:schemeClr val="accent2"/>
              </a:solidFill>
              <a:effectLst>
                <a:outerShdw blurRad="38100" dist="38100" dir="2700000" algn="tl">
                  <a:srgbClr val="000000"/>
                </a:outerShdw>
              </a:effectLst>
            </a:endParaRPr>
          </a:p>
          <a:p>
            <a:r>
              <a:rPr lang="en-US" sz="1400">
                <a:solidFill>
                  <a:srgbClr val="FF5050"/>
                </a:solidFill>
                <a:effectLst>
                  <a:outerShdw blurRad="38100" dist="38100" dir="2700000" algn="tl">
                    <a:srgbClr val="000000"/>
                  </a:outerShdw>
                </a:effectLst>
              </a:rPr>
              <a:t>5</a:t>
            </a:r>
            <a:r>
              <a:rPr lang="en-US" sz="140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Presionar</a:t>
            </a:r>
            <a:r>
              <a:rPr lang="en-US" sz="1400" smtClean="0">
                <a:solidFill>
                  <a:schemeClr val="accent2"/>
                </a:solidFill>
                <a:effectLst>
                  <a:outerShdw blurRad="38100" dist="38100" dir="2700000" algn="tl">
                    <a:srgbClr val="000000"/>
                  </a:outerShdw>
                </a:effectLst>
              </a:rPr>
              <a:t> la </a:t>
            </a:r>
            <a:r>
              <a:rPr lang="en-US" sz="1400" err="1" smtClean="0">
                <a:solidFill>
                  <a:schemeClr val="accent2"/>
                </a:solidFill>
                <a:effectLst>
                  <a:outerShdw blurRad="38100" dist="38100" dir="2700000" algn="tl">
                    <a:srgbClr val="000000"/>
                  </a:outerShdw>
                </a:effectLst>
              </a:rPr>
              <a:t>tecla</a:t>
            </a:r>
            <a:r>
              <a:rPr lang="en-US" sz="1400" smtClean="0">
                <a:solidFill>
                  <a:schemeClr val="accent2"/>
                </a:solidFill>
                <a:effectLst>
                  <a:outerShdw blurRad="38100" dist="38100" dir="2700000" algn="tl">
                    <a:srgbClr val="000000"/>
                  </a:outerShdw>
                </a:effectLst>
              </a:rPr>
              <a:t>  </a:t>
            </a:r>
            <a:r>
              <a:rPr lang="en-US" sz="1400">
                <a:solidFill>
                  <a:schemeClr val="accent2"/>
                </a:solidFill>
                <a:effectLst>
                  <a:outerShdw blurRad="38100" dist="38100" dir="2700000" algn="tl">
                    <a:srgbClr val="000000"/>
                  </a:outerShdw>
                </a:effectLst>
              </a:rPr>
              <a:t>“measure</a:t>
            </a:r>
            <a:r>
              <a:rPr lang="en-US" sz="1400" smtClean="0">
                <a:solidFill>
                  <a:schemeClr val="accent2"/>
                </a:solidFill>
                <a:effectLst>
                  <a:outerShdw blurRad="38100" dist="38100" dir="2700000" algn="tl">
                    <a:srgbClr val="000000"/>
                  </a:outerShdw>
                </a:effectLst>
              </a:rPr>
              <a:t>”  (medida) y la luz </a:t>
            </a:r>
            <a:r>
              <a:rPr lang="en-US" sz="1400" err="1" smtClean="0">
                <a:solidFill>
                  <a:srgbClr val="00B050"/>
                </a:solidFill>
                <a:effectLst>
                  <a:outerShdw blurRad="38100" dist="38100" dir="2700000" algn="tl">
                    <a:srgbClr val="000000"/>
                  </a:outerShdw>
                </a:effectLst>
              </a:rPr>
              <a:t>verde</a:t>
            </a:r>
            <a:r>
              <a:rPr lang="en-US" sz="1400" smtClean="0">
                <a:solidFill>
                  <a:srgbClr val="00B050"/>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debajo</a:t>
            </a:r>
            <a:r>
              <a:rPr lang="en-US" sz="1400" smtClean="0">
                <a:solidFill>
                  <a:schemeClr val="accent2"/>
                </a:solidFill>
                <a:effectLst>
                  <a:outerShdw blurRad="38100" dist="38100" dir="2700000" algn="tl">
                    <a:srgbClr val="000000"/>
                  </a:outerShdw>
                </a:effectLst>
              </a:rPr>
              <a:t> del </a:t>
            </a:r>
            <a:r>
              <a:rPr lang="en-US" sz="1400" err="1" smtClean="0">
                <a:solidFill>
                  <a:schemeClr val="accent2"/>
                </a:solidFill>
                <a:effectLst>
                  <a:outerShdw blurRad="38100" dist="38100" dir="2700000" algn="tl">
                    <a:srgbClr val="000000"/>
                  </a:outerShdw>
                </a:effectLst>
              </a:rPr>
              <a:t>teclado</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númerico</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comenzará</a:t>
            </a:r>
            <a:r>
              <a:rPr lang="en-US" sz="1400" smtClean="0">
                <a:solidFill>
                  <a:schemeClr val="accent2"/>
                </a:solidFill>
                <a:effectLst>
                  <a:outerShdw blurRad="38100" dist="38100" dir="2700000" algn="tl">
                    <a:srgbClr val="000000"/>
                  </a:outerShdw>
                </a:effectLst>
              </a:rPr>
              <a:t> a </a:t>
            </a:r>
            <a:r>
              <a:rPr lang="en-US" sz="1400" err="1" smtClean="0">
                <a:solidFill>
                  <a:schemeClr val="accent2"/>
                </a:solidFill>
                <a:effectLst>
                  <a:outerShdw blurRad="38100" dist="38100" dir="2700000" algn="tl">
                    <a:srgbClr val="000000"/>
                  </a:outerShdw>
                </a:effectLst>
              </a:rPr>
              <a:t>parpadear</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indicando</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que</a:t>
            </a:r>
            <a:r>
              <a:rPr lang="en-US" sz="1400" smtClean="0">
                <a:solidFill>
                  <a:schemeClr val="accent2"/>
                </a:solidFill>
                <a:effectLst>
                  <a:outerShdw blurRad="38100" dist="38100" dir="2700000" algn="tl">
                    <a:srgbClr val="000000"/>
                  </a:outerShdw>
                </a:effectLst>
              </a:rPr>
              <a:t> la medición </a:t>
            </a:r>
            <a:r>
              <a:rPr lang="en-US" sz="1400" err="1" smtClean="0">
                <a:solidFill>
                  <a:schemeClr val="accent2"/>
                </a:solidFill>
                <a:effectLst>
                  <a:outerShdw blurRad="38100" dist="38100" dir="2700000" algn="tl">
                    <a:srgbClr val="000000"/>
                  </a:outerShdw>
                </a:effectLst>
              </a:rPr>
              <a:t>esta</a:t>
            </a:r>
            <a:r>
              <a:rPr lang="en-US" sz="1400" smtClean="0">
                <a:solidFill>
                  <a:schemeClr val="accent2"/>
                </a:solidFill>
                <a:effectLst>
                  <a:outerShdw blurRad="38100" dist="38100" dir="2700000" algn="tl">
                    <a:srgbClr val="000000"/>
                  </a:outerShdw>
                </a:effectLst>
              </a:rPr>
              <a:t> en </a:t>
            </a:r>
            <a:r>
              <a:rPr lang="en-US" sz="1400" err="1" smtClean="0">
                <a:solidFill>
                  <a:schemeClr val="accent2"/>
                </a:solidFill>
                <a:effectLst>
                  <a:outerShdw blurRad="38100" dist="38100" dir="2700000" algn="tl">
                    <a:srgbClr val="000000"/>
                  </a:outerShdw>
                </a:effectLst>
              </a:rPr>
              <a:t>curso</a:t>
            </a:r>
            <a:r>
              <a:rPr lang="en-US" sz="1400" smtClean="0">
                <a:solidFill>
                  <a:schemeClr val="accent2"/>
                </a:solidFill>
                <a:effectLst>
                  <a:outerShdw blurRad="38100" dist="38100" dir="2700000" algn="tl">
                    <a:srgbClr val="000000"/>
                  </a:outerShdw>
                </a:effectLst>
              </a:rPr>
              <a:t>.</a:t>
            </a:r>
            <a:endParaRPr lang="en-US" sz="1400">
              <a:solidFill>
                <a:schemeClr val="accent2"/>
              </a:solidFill>
              <a:effectLst>
                <a:outerShdw blurRad="38100" dist="38100" dir="2700000" algn="tl">
                  <a:srgbClr val="000000"/>
                </a:outerShdw>
              </a:effectLst>
            </a:endParaRPr>
          </a:p>
        </p:txBody>
      </p:sp>
      <p:sp>
        <p:nvSpPr>
          <p:cNvPr id="20488" name="Line 8"/>
          <p:cNvSpPr>
            <a:spLocks noChangeShapeType="1"/>
          </p:cNvSpPr>
          <p:nvPr/>
        </p:nvSpPr>
        <p:spPr bwMode="auto">
          <a:xfrm flipH="1">
            <a:off x="4876800" y="3886200"/>
            <a:ext cx="76200" cy="990600"/>
          </a:xfrm>
          <a:prstGeom prst="line">
            <a:avLst/>
          </a:prstGeom>
          <a:noFill/>
          <a:ln w="60325" cap="sq">
            <a:solidFill>
              <a:srgbClr val="FF0000"/>
            </a:solidFill>
            <a:round/>
            <a:headEnd type="none" w="sm" len="sm"/>
            <a:tailEnd type="triangle" w="lg" len="lg"/>
          </a:ln>
          <a:effectLst/>
        </p:spPr>
        <p:txBody>
          <a:bodyPr wrap="none" anchor="ctr"/>
          <a:lstStyle/>
          <a:p>
            <a:endParaRPr lang="es-VE"/>
          </a:p>
        </p:txBody>
      </p:sp>
      <p:sp>
        <p:nvSpPr>
          <p:cNvPr id="20487" name="Line 7"/>
          <p:cNvSpPr>
            <a:spLocks noChangeShapeType="1"/>
          </p:cNvSpPr>
          <p:nvPr/>
        </p:nvSpPr>
        <p:spPr bwMode="auto">
          <a:xfrm flipH="1">
            <a:off x="5715000" y="5029200"/>
            <a:ext cx="609600" cy="685800"/>
          </a:xfrm>
          <a:prstGeom prst="line">
            <a:avLst/>
          </a:prstGeom>
          <a:noFill/>
          <a:ln w="60325" cap="sq">
            <a:solidFill>
              <a:srgbClr val="FF0000"/>
            </a:solidFill>
            <a:round/>
            <a:headEnd type="none" w="sm" len="sm"/>
            <a:tailEnd type="triangle" w="lg" len="lg"/>
          </a:ln>
          <a:effectLst/>
        </p:spPr>
        <p:txBody>
          <a:bodyPr wrap="none" anchor="ctr"/>
          <a:lstStyle/>
          <a:p>
            <a:endParaRPr lang="es-VE"/>
          </a:p>
        </p:txBody>
      </p:sp>
      <p:sp>
        <p:nvSpPr>
          <p:cNvPr id="20486" name="Line 6"/>
          <p:cNvSpPr>
            <a:spLocks noChangeShapeType="1"/>
          </p:cNvSpPr>
          <p:nvPr/>
        </p:nvSpPr>
        <p:spPr bwMode="auto">
          <a:xfrm flipV="1">
            <a:off x="4724400" y="5791200"/>
            <a:ext cx="152400" cy="685800"/>
          </a:xfrm>
          <a:prstGeom prst="line">
            <a:avLst/>
          </a:prstGeom>
          <a:noFill/>
          <a:ln w="60325" cap="sq">
            <a:solidFill>
              <a:srgbClr val="FF0000"/>
            </a:solidFill>
            <a:round/>
            <a:headEnd type="none" w="sm" len="sm"/>
            <a:tailEnd type="triangle" w="lg" len="lg"/>
          </a:ln>
          <a:effectLst/>
        </p:spPr>
        <p:txBody>
          <a:bodyPr wrap="none" anchor="ctr"/>
          <a:lstStyle/>
          <a:p>
            <a:endParaRPr lang="es-VE"/>
          </a:p>
        </p:txBody>
      </p:sp>
      <p:sp>
        <p:nvSpPr>
          <p:cNvPr id="20485" name="Line 5"/>
          <p:cNvSpPr>
            <a:spLocks noChangeShapeType="1"/>
          </p:cNvSpPr>
          <p:nvPr/>
        </p:nvSpPr>
        <p:spPr bwMode="auto">
          <a:xfrm>
            <a:off x="3048000" y="4876800"/>
            <a:ext cx="838200" cy="685800"/>
          </a:xfrm>
          <a:prstGeom prst="line">
            <a:avLst/>
          </a:prstGeom>
          <a:noFill/>
          <a:ln w="60325" cap="sq">
            <a:solidFill>
              <a:srgbClr val="FF0000"/>
            </a:solidFill>
            <a:round/>
            <a:headEnd type="none" w="sm" len="sm"/>
            <a:tailEnd type="triangle" w="lg" len="lg"/>
          </a:ln>
          <a:effectLst/>
        </p:spPr>
        <p:txBody>
          <a:bodyPr wrap="none" anchor="ctr"/>
          <a:lstStyle/>
          <a:p>
            <a:endParaRPr lang="es-VE"/>
          </a:p>
        </p:txBody>
      </p:sp>
      <p:sp>
        <p:nvSpPr>
          <p:cNvPr id="20484" name="Line 4"/>
          <p:cNvSpPr>
            <a:spLocks noChangeShapeType="1"/>
          </p:cNvSpPr>
          <p:nvPr/>
        </p:nvSpPr>
        <p:spPr bwMode="auto">
          <a:xfrm>
            <a:off x="3200400" y="4267200"/>
            <a:ext cx="838200" cy="685800"/>
          </a:xfrm>
          <a:prstGeom prst="line">
            <a:avLst/>
          </a:prstGeom>
          <a:noFill/>
          <a:ln w="60325" cap="sq">
            <a:solidFill>
              <a:srgbClr val="FF0000"/>
            </a:solidFill>
            <a:round/>
            <a:headEnd type="none" w="sm" len="sm"/>
            <a:tailEnd type="triangle" w="lg" len="lg"/>
          </a:ln>
          <a:effectLst/>
        </p:spPr>
        <p:txBody>
          <a:bodyPr wrap="none" anchor="ctr"/>
          <a:lstStyle/>
          <a:p>
            <a:endParaRPr lang="es-V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20495"/>
                                        </p:tgtEl>
                                        <p:attrNameLst>
                                          <p:attrName>style.visibility</p:attrName>
                                        </p:attrNameLst>
                                      </p:cBhvr>
                                      <p:to>
                                        <p:strVal val="visible"/>
                                      </p:to>
                                    </p:set>
                                    <p:anim calcmode="lin" valueType="num">
                                      <p:cBhvr additive="base">
                                        <p:cTn id="7" dur="500" fill="hold"/>
                                        <p:tgtEl>
                                          <p:spTgt spid="20495"/>
                                        </p:tgtEl>
                                        <p:attrNameLst>
                                          <p:attrName>ppt_x</p:attrName>
                                        </p:attrNameLst>
                                      </p:cBhvr>
                                      <p:tavLst>
                                        <p:tav tm="0">
                                          <p:val>
                                            <p:strVal val="0-#ppt_w/2"/>
                                          </p:val>
                                        </p:tav>
                                        <p:tav tm="100000">
                                          <p:val>
                                            <p:strVal val="#ppt_x"/>
                                          </p:val>
                                        </p:tav>
                                      </p:tavLst>
                                    </p:anim>
                                    <p:anim calcmode="lin" valueType="num">
                                      <p:cBhvr additive="base">
                                        <p:cTn id="8" dur="500" fill="hold"/>
                                        <p:tgtEl>
                                          <p:spTgt spid="20495"/>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7" presetClass="entr" presetSubtype="8" fill="hold" grpId="0" nodeType="afterEffect">
                                  <p:stCondLst>
                                    <p:cond delay="0"/>
                                  </p:stCondLst>
                                  <p:childTnLst>
                                    <p:set>
                                      <p:cBhvr>
                                        <p:cTn id="11" dur="1" fill="hold">
                                          <p:stCondLst>
                                            <p:cond delay="0"/>
                                          </p:stCondLst>
                                        </p:cTn>
                                        <p:tgtEl>
                                          <p:spTgt spid="20484"/>
                                        </p:tgtEl>
                                        <p:attrNameLst>
                                          <p:attrName>style.visibility</p:attrName>
                                        </p:attrNameLst>
                                      </p:cBhvr>
                                      <p:to>
                                        <p:strVal val="visible"/>
                                      </p:to>
                                    </p:set>
                                    <p:anim calcmode="lin" valueType="num">
                                      <p:cBhvr>
                                        <p:cTn id="12" dur="500" fill="hold"/>
                                        <p:tgtEl>
                                          <p:spTgt spid="20484"/>
                                        </p:tgtEl>
                                        <p:attrNameLst>
                                          <p:attrName>ppt_x</p:attrName>
                                        </p:attrNameLst>
                                      </p:cBhvr>
                                      <p:tavLst>
                                        <p:tav tm="0">
                                          <p:val>
                                            <p:strVal val="#ppt_x-#ppt_w/2"/>
                                          </p:val>
                                        </p:tav>
                                        <p:tav tm="100000">
                                          <p:val>
                                            <p:strVal val="#ppt_x"/>
                                          </p:val>
                                        </p:tav>
                                      </p:tavLst>
                                    </p:anim>
                                    <p:anim calcmode="lin" valueType="num">
                                      <p:cBhvr>
                                        <p:cTn id="13" dur="500" fill="hold"/>
                                        <p:tgtEl>
                                          <p:spTgt spid="20484"/>
                                        </p:tgtEl>
                                        <p:attrNameLst>
                                          <p:attrName>ppt_y</p:attrName>
                                        </p:attrNameLst>
                                      </p:cBhvr>
                                      <p:tavLst>
                                        <p:tav tm="0">
                                          <p:val>
                                            <p:strVal val="#ppt_y"/>
                                          </p:val>
                                        </p:tav>
                                        <p:tav tm="100000">
                                          <p:val>
                                            <p:strVal val="#ppt_y"/>
                                          </p:val>
                                        </p:tav>
                                      </p:tavLst>
                                    </p:anim>
                                    <p:anim calcmode="lin" valueType="num">
                                      <p:cBhvr>
                                        <p:cTn id="14" dur="500" fill="hold"/>
                                        <p:tgtEl>
                                          <p:spTgt spid="20484"/>
                                        </p:tgtEl>
                                        <p:attrNameLst>
                                          <p:attrName>ppt_w</p:attrName>
                                        </p:attrNameLst>
                                      </p:cBhvr>
                                      <p:tavLst>
                                        <p:tav tm="0">
                                          <p:val>
                                            <p:fltVal val="0"/>
                                          </p:val>
                                        </p:tav>
                                        <p:tav tm="100000">
                                          <p:val>
                                            <p:strVal val="#ppt_w"/>
                                          </p:val>
                                        </p:tav>
                                      </p:tavLst>
                                    </p:anim>
                                    <p:anim calcmode="lin" valueType="num">
                                      <p:cBhvr>
                                        <p:cTn id="15" dur="500" fill="hold"/>
                                        <p:tgtEl>
                                          <p:spTgt spid="20484"/>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0484"/>
                                        </p:tgtEl>
                                        <p:attrNameLst>
                                          <p:attrName>style.visibility</p:attrName>
                                        </p:attrNameLst>
                                      </p:cBhvr>
                                      <p:to>
                                        <p:strVal val="hidden"/>
                                      </p:to>
                                    </p:set>
                                  </p:subTnLst>
                                </p:cTn>
                              </p:par>
                            </p:childTnLst>
                          </p:cTn>
                        </p:par>
                        <p:par>
                          <p:cTn id="16" fill="hold">
                            <p:stCondLst>
                              <p:cond delay="2000"/>
                            </p:stCondLst>
                            <p:childTnLst>
                              <p:par>
                                <p:cTn id="17" presetID="9" presetClass="entr" presetSubtype="0" fill="hold" grpId="0" nodeType="afterEffect">
                                  <p:stCondLst>
                                    <p:cond delay="0"/>
                                  </p:stCondLst>
                                  <p:childTnLst>
                                    <p:set>
                                      <p:cBhvr>
                                        <p:cTn id="18" dur="1" fill="hold">
                                          <p:stCondLst>
                                            <p:cond delay="0"/>
                                          </p:stCondLst>
                                        </p:cTn>
                                        <p:tgtEl>
                                          <p:spTgt spid="20490"/>
                                        </p:tgtEl>
                                        <p:attrNameLst>
                                          <p:attrName>style.visibility</p:attrName>
                                        </p:attrNameLst>
                                      </p:cBhvr>
                                      <p:to>
                                        <p:strVal val="visible"/>
                                      </p:to>
                                    </p:set>
                                    <p:animEffect transition="in" filter="dissolve">
                                      <p:cBhvr>
                                        <p:cTn id="19" dur="500"/>
                                        <p:tgtEl>
                                          <p:spTgt spid="20490"/>
                                        </p:tgtEl>
                                      </p:cBhvr>
                                    </p:animEffect>
                                  </p:childTnLst>
                                </p:cTn>
                              </p:par>
                            </p:childTnLst>
                          </p:cTn>
                        </p:par>
                        <p:par>
                          <p:cTn id="20" fill="hold">
                            <p:stCondLst>
                              <p:cond delay="2500"/>
                            </p:stCondLst>
                            <p:childTnLst>
                              <p:par>
                                <p:cTn id="21" presetID="17" presetClass="entr" presetSubtype="8" fill="hold" grpId="0" nodeType="afterEffect">
                                  <p:stCondLst>
                                    <p:cond delay="1000"/>
                                  </p:stCondLst>
                                  <p:childTnLst>
                                    <p:set>
                                      <p:cBhvr>
                                        <p:cTn id="22" dur="1" fill="hold">
                                          <p:stCondLst>
                                            <p:cond delay="0"/>
                                          </p:stCondLst>
                                        </p:cTn>
                                        <p:tgtEl>
                                          <p:spTgt spid="20485"/>
                                        </p:tgtEl>
                                        <p:attrNameLst>
                                          <p:attrName>style.visibility</p:attrName>
                                        </p:attrNameLst>
                                      </p:cBhvr>
                                      <p:to>
                                        <p:strVal val="visible"/>
                                      </p:to>
                                    </p:set>
                                    <p:anim calcmode="lin" valueType="num">
                                      <p:cBhvr>
                                        <p:cTn id="23" dur="500" fill="hold"/>
                                        <p:tgtEl>
                                          <p:spTgt spid="20485"/>
                                        </p:tgtEl>
                                        <p:attrNameLst>
                                          <p:attrName>ppt_x</p:attrName>
                                        </p:attrNameLst>
                                      </p:cBhvr>
                                      <p:tavLst>
                                        <p:tav tm="0">
                                          <p:val>
                                            <p:strVal val="#ppt_x-#ppt_w/2"/>
                                          </p:val>
                                        </p:tav>
                                        <p:tav tm="100000">
                                          <p:val>
                                            <p:strVal val="#ppt_x"/>
                                          </p:val>
                                        </p:tav>
                                      </p:tavLst>
                                    </p:anim>
                                    <p:anim calcmode="lin" valueType="num">
                                      <p:cBhvr>
                                        <p:cTn id="24" dur="500" fill="hold"/>
                                        <p:tgtEl>
                                          <p:spTgt spid="20485"/>
                                        </p:tgtEl>
                                        <p:attrNameLst>
                                          <p:attrName>ppt_y</p:attrName>
                                        </p:attrNameLst>
                                      </p:cBhvr>
                                      <p:tavLst>
                                        <p:tav tm="0">
                                          <p:val>
                                            <p:strVal val="#ppt_y"/>
                                          </p:val>
                                        </p:tav>
                                        <p:tav tm="100000">
                                          <p:val>
                                            <p:strVal val="#ppt_y"/>
                                          </p:val>
                                        </p:tav>
                                      </p:tavLst>
                                    </p:anim>
                                    <p:anim calcmode="lin" valueType="num">
                                      <p:cBhvr>
                                        <p:cTn id="25" dur="500" fill="hold"/>
                                        <p:tgtEl>
                                          <p:spTgt spid="20485"/>
                                        </p:tgtEl>
                                        <p:attrNameLst>
                                          <p:attrName>ppt_w</p:attrName>
                                        </p:attrNameLst>
                                      </p:cBhvr>
                                      <p:tavLst>
                                        <p:tav tm="0">
                                          <p:val>
                                            <p:fltVal val="0"/>
                                          </p:val>
                                        </p:tav>
                                        <p:tav tm="100000">
                                          <p:val>
                                            <p:strVal val="#ppt_w"/>
                                          </p:val>
                                        </p:tav>
                                      </p:tavLst>
                                    </p:anim>
                                    <p:anim calcmode="lin" valueType="num">
                                      <p:cBhvr>
                                        <p:cTn id="26" dur="500" fill="hold"/>
                                        <p:tgtEl>
                                          <p:spTgt spid="20485"/>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20485"/>
                                        </p:tgtEl>
                                        <p:attrNameLst>
                                          <p:attrName>style.visibility</p:attrName>
                                        </p:attrNameLst>
                                      </p:cBhvr>
                                      <p:to>
                                        <p:strVal val="hidden"/>
                                      </p:to>
                                    </p:set>
                                  </p:subTnLst>
                                </p:cTn>
                              </p:par>
                            </p:childTnLst>
                          </p:cTn>
                        </p:par>
                        <p:par>
                          <p:cTn id="27" fill="hold">
                            <p:stCondLst>
                              <p:cond delay="4000"/>
                            </p:stCondLst>
                            <p:childTnLst>
                              <p:par>
                                <p:cTn id="28" presetID="9" presetClass="entr" presetSubtype="0" fill="hold" grpId="0" nodeType="afterEffect">
                                  <p:stCondLst>
                                    <p:cond delay="0"/>
                                  </p:stCondLst>
                                  <p:childTnLst>
                                    <p:set>
                                      <p:cBhvr>
                                        <p:cTn id="29" dur="1" fill="hold">
                                          <p:stCondLst>
                                            <p:cond delay="0"/>
                                          </p:stCondLst>
                                        </p:cTn>
                                        <p:tgtEl>
                                          <p:spTgt spid="20491"/>
                                        </p:tgtEl>
                                        <p:attrNameLst>
                                          <p:attrName>style.visibility</p:attrName>
                                        </p:attrNameLst>
                                      </p:cBhvr>
                                      <p:to>
                                        <p:strVal val="visible"/>
                                      </p:to>
                                    </p:set>
                                    <p:animEffect transition="in" filter="dissolve">
                                      <p:cBhvr>
                                        <p:cTn id="30" dur="500"/>
                                        <p:tgtEl>
                                          <p:spTgt spid="20491"/>
                                        </p:tgtEl>
                                      </p:cBhvr>
                                    </p:animEffect>
                                  </p:childTnLst>
                                </p:cTn>
                              </p:par>
                            </p:childTnLst>
                          </p:cTn>
                        </p:par>
                        <p:par>
                          <p:cTn id="31" fill="hold">
                            <p:stCondLst>
                              <p:cond delay="4500"/>
                            </p:stCondLst>
                            <p:childTnLst>
                              <p:par>
                                <p:cTn id="32" presetID="17" presetClass="entr" presetSubtype="4" fill="hold" grpId="0" nodeType="afterEffect">
                                  <p:stCondLst>
                                    <p:cond delay="1000"/>
                                  </p:stCondLst>
                                  <p:childTnLst>
                                    <p:set>
                                      <p:cBhvr>
                                        <p:cTn id="33" dur="1" fill="hold">
                                          <p:stCondLst>
                                            <p:cond delay="0"/>
                                          </p:stCondLst>
                                        </p:cTn>
                                        <p:tgtEl>
                                          <p:spTgt spid="20486"/>
                                        </p:tgtEl>
                                        <p:attrNameLst>
                                          <p:attrName>style.visibility</p:attrName>
                                        </p:attrNameLst>
                                      </p:cBhvr>
                                      <p:to>
                                        <p:strVal val="visible"/>
                                      </p:to>
                                    </p:set>
                                    <p:anim calcmode="lin" valueType="num">
                                      <p:cBhvr>
                                        <p:cTn id="34" dur="500" fill="hold"/>
                                        <p:tgtEl>
                                          <p:spTgt spid="20486"/>
                                        </p:tgtEl>
                                        <p:attrNameLst>
                                          <p:attrName>ppt_x</p:attrName>
                                        </p:attrNameLst>
                                      </p:cBhvr>
                                      <p:tavLst>
                                        <p:tav tm="0">
                                          <p:val>
                                            <p:strVal val="#ppt_x"/>
                                          </p:val>
                                        </p:tav>
                                        <p:tav tm="100000">
                                          <p:val>
                                            <p:strVal val="#ppt_x"/>
                                          </p:val>
                                        </p:tav>
                                      </p:tavLst>
                                    </p:anim>
                                    <p:anim calcmode="lin" valueType="num">
                                      <p:cBhvr>
                                        <p:cTn id="35" dur="500" fill="hold"/>
                                        <p:tgtEl>
                                          <p:spTgt spid="20486"/>
                                        </p:tgtEl>
                                        <p:attrNameLst>
                                          <p:attrName>ppt_y</p:attrName>
                                        </p:attrNameLst>
                                      </p:cBhvr>
                                      <p:tavLst>
                                        <p:tav tm="0">
                                          <p:val>
                                            <p:strVal val="#ppt_y+#ppt_h/2"/>
                                          </p:val>
                                        </p:tav>
                                        <p:tav tm="100000">
                                          <p:val>
                                            <p:strVal val="#ppt_y"/>
                                          </p:val>
                                        </p:tav>
                                      </p:tavLst>
                                    </p:anim>
                                    <p:anim calcmode="lin" valueType="num">
                                      <p:cBhvr>
                                        <p:cTn id="36" dur="500" fill="hold"/>
                                        <p:tgtEl>
                                          <p:spTgt spid="20486"/>
                                        </p:tgtEl>
                                        <p:attrNameLst>
                                          <p:attrName>ppt_w</p:attrName>
                                        </p:attrNameLst>
                                      </p:cBhvr>
                                      <p:tavLst>
                                        <p:tav tm="0">
                                          <p:val>
                                            <p:strVal val="#ppt_w"/>
                                          </p:val>
                                        </p:tav>
                                        <p:tav tm="100000">
                                          <p:val>
                                            <p:strVal val="#ppt_w"/>
                                          </p:val>
                                        </p:tav>
                                      </p:tavLst>
                                    </p:anim>
                                    <p:anim calcmode="lin" valueType="num">
                                      <p:cBhvr>
                                        <p:cTn id="37" dur="500" fill="hold"/>
                                        <p:tgtEl>
                                          <p:spTgt spid="20486"/>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20486"/>
                                        </p:tgtEl>
                                        <p:attrNameLst>
                                          <p:attrName>style.visibility</p:attrName>
                                        </p:attrNameLst>
                                      </p:cBhvr>
                                      <p:to>
                                        <p:strVal val="hidden"/>
                                      </p:to>
                                    </p:set>
                                  </p:subTnLst>
                                </p:cTn>
                              </p:par>
                            </p:childTnLst>
                          </p:cTn>
                        </p:par>
                        <p:par>
                          <p:cTn id="38" fill="hold">
                            <p:stCondLst>
                              <p:cond delay="6000"/>
                            </p:stCondLst>
                            <p:childTnLst>
                              <p:par>
                                <p:cTn id="39" presetID="9" presetClass="entr" presetSubtype="0" fill="hold" grpId="0" nodeType="afterEffect">
                                  <p:stCondLst>
                                    <p:cond delay="0"/>
                                  </p:stCondLst>
                                  <p:childTnLst>
                                    <p:set>
                                      <p:cBhvr>
                                        <p:cTn id="40" dur="1" fill="hold">
                                          <p:stCondLst>
                                            <p:cond delay="0"/>
                                          </p:stCondLst>
                                        </p:cTn>
                                        <p:tgtEl>
                                          <p:spTgt spid="20492"/>
                                        </p:tgtEl>
                                        <p:attrNameLst>
                                          <p:attrName>style.visibility</p:attrName>
                                        </p:attrNameLst>
                                      </p:cBhvr>
                                      <p:to>
                                        <p:strVal val="visible"/>
                                      </p:to>
                                    </p:set>
                                    <p:animEffect transition="in" filter="dissolve">
                                      <p:cBhvr>
                                        <p:cTn id="41" dur="500"/>
                                        <p:tgtEl>
                                          <p:spTgt spid="20492"/>
                                        </p:tgtEl>
                                      </p:cBhvr>
                                    </p:animEffect>
                                  </p:childTnLst>
                                </p:cTn>
                              </p:par>
                            </p:childTnLst>
                          </p:cTn>
                        </p:par>
                        <p:par>
                          <p:cTn id="42" fill="hold">
                            <p:stCondLst>
                              <p:cond delay="6500"/>
                            </p:stCondLst>
                            <p:childTnLst>
                              <p:par>
                                <p:cTn id="43" presetID="2" presetClass="entr" presetSubtype="2" fill="hold" grpId="0" nodeType="afterEffect">
                                  <p:stCondLst>
                                    <p:cond delay="1000"/>
                                  </p:stCondLst>
                                  <p:childTnLst>
                                    <p:set>
                                      <p:cBhvr>
                                        <p:cTn id="44" dur="1" fill="hold">
                                          <p:stCondLst>
                                            <p:cond delay="0"/>
                                          </p:stCondLst>
                                        </p:cTn>
                                        <p:tgtEl>
                                          <p:spTgt spid="20496"/>
                                        </p:tgtEl>
                                        <p:attrNameLst>
                                          <p:attrName>style.visibility</p:attrName>
                                        </p:attrNameLst>
                                      </p:cBhvr>
                                      <p:to>
                                        <p:strVal val="visible"/>
                                      </p:to>
                                    </p:set>
                                    <p:anim calcmode="lin" valueType="num">
                                      <p:cBhvr additive="base">
                                        <p:cTn id="45" dur="500" fill="hold"/>
                                        <p:tgtEl>
                                          <p:spTgt spid="20496"/>
                                        </p:tgtEl>
                                        <p:attrNameLst>
                                          <p:attrName>ppt_x</p:attrName>
                                        </p:attrNameLst>
                                      </p:cBhvr>
                                      <p:tavLst>
                                        <p:tav tm="0">
                                          <p:val>
                                            <p:strVal val="1+#ppt_w/2"/>
                                          </p:val>
                                        </p:tav>
                                        <p:tav tm="100000">
                                          <p:val>
                                            <p:strVal val="#ppt_x"/>
                                          </p:val>
                                        </p:tav>
                                      </p:tavLst>
                                    </p:anim>
                                    <p:anim calcmode="lin" valueType="num">
                                      <p:cBhvr additive="base">
                                        <p:cTn id="46" dur="500" fill="hold"/>
                                        <p:tgtEl>
                                          <p:spTgt spid="20496"/>
                                        </p:tgtEl>
                                        <p:attrNameLst>
                                          <p:attrName>ppt_y</p:attrName>
                                        </p:attrNameLst>
                                      </p:cBhvr>
                                      <p:tavLst>
                                        <p:tav tm="0">
                                          <p:val>
                                            <p:strVal val="#ppt_y"/>
                                          </p:val>
                                        </p:tav>
                                        <p:tav tm="100000">
                                          <p:val>
                                            <p:strVal val="#ppt_y"/>
                                          </p:val>
                                        </p:tav>
                                      </p:tavLst>
                                    </p:anim>
                                  </p:childTnLst>
                                </p:cTn>
                              </p:par>
                            </p:childTnLst>
                          </p:cTn>
                        </p:par>
                        <p:par>
                          <p:cTn id="47" fill="hold">
                            <p:stCondLst>
                              <p:cond delay="8000"/>
                            </p:stCondLst>
                            <p:childTnLst>
                              <p:par>
                                <p:cTn id="48" presetID="17" presetClass="entr" presetSubtype="1" fill="hold" grpId="0" nodeType="afterEffect">
                                  <p:stCondLst>
                                    <p:cond delay="1000"/>
                                  </p:stCondLst>
                                  <p:childTnLst>
                                    <p:set>
                                      <p:cBhvr>
                                        <p:cTn id="49" dur="1" fill="hold">
                                          <p:stCondLst>
                                            <p:cond delay="0"/>
                                          </p:stCondLst>
                                        </p:cTn>
                                        <p:tgtEl>
                                          <p:spTgt spid="20487"/>
                                        </p:tgtEl>
                                        <p:attrNameLst>
                                          <p:attrName>style.visibility</p:attrName>
                                        </p:attrNameLst>
                                      </p:cBhvr>
                                      <p:to>
                                        <p:strVal val="visible"/>
                                      </p:to>
                                    </p:set>
                                    <p:anim calcmode="lin" valueType="num">
                                      <p:cBhvr>
                                        <p:cTn id="50" dur="500" fill="hold"/>
                                        <p:tgtEl>
                                          <p:spTgt spid="20487"/>
                                        </p:tgtEl>
                                        <p:attrNameLst>
                                          <p:attrName>ppt_x</p:attrName>
                                        </p:attrNameLst>
                                      </p:cBhvr>
                                      <p:tavLst>
                                        <p:tav tm="0">
                                          <p:val>
                                            <p:strVal val="#ppt_x"/>
                                          </p:val>
                                        </p:tav>
                                        <p:tav tm="100000">
                                          <p:val>
                                            <p:strVal val="#ppt_x"/>
                                          </p:val>
                                        </p:tav>
                                      </p:tavLst>
                                    </p:anim>
                                    <p:anim calcmode="lin" valueType="num">
                                      <p:cBhvr>
                                        <p:cTn id="51" dur="500" fill="hold"/>
                                        <p:tgtEl>
                                          <p:spTgt spid="20487"/>
                                        </p:tgtEl>
                                        <p:attrNameLst>
                                          <p:attrName>ppt_y</p:attrName>
                                        </p:attrNameLst>
                                      </p:cBhvr>
                                      <p:tavLst>
                                        <p:tav tm="0">
                                          <p:val>
                                            <p:strVal val="#ppt_y-#ppt_h/2"/>
                                          </p:val>
                                        </p:tav>
                                        <p:tav tm="100000">
                                          <p:val>
                                            <p:strVal val="#ppt_y"/>
                                          </p:val>
                                        </p:tav>
                                      </p:tavLst>
                                    </p:anim>
                                    <p:anim calcmode="lin" valueType="num">
                                      <p:cBhvr>
                                        <p:cTn id="52" dur="500" fill="hold"/>
                                        <p:tgtEl>
                                          <p:spTgt spid="20487"/>
                                        </p:tgtEl>
                                        <p:attrNameLst>
                                          <p:attrName>ppt_w</p:attrName>
                                        </p:attrNameLst>
                                      </p:cBhvr>
                                      <p:tavLst>
                                        <p:tav tm="0">
                                          <p:val>
                                            <p:strVal val="#ppt_w"/>
                                          </p:val>
                                        </p:tav>
                                        <p:tav tm="100000">
                                          <p:val>
                                            <p:strVal val="#ppt_w"/>
                                          </p:val>
                                        </p:tav>
                                      </p:tavLst>
                                    </p:anim>
                                    <p:anim calcmode="lin" valueType="num">
                                      <p:cBhvr>
                                        <p:cTn id="53" dur="500" fill="hold"/>
                                        <p:tgtEl>
                                          <p:spTgt spid="20487"/>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20487"/>
                                        </p:tgtEl>
                                        <p:attrNameLst>
                                          <p:attrName>style.visibility</p:attrName>
                                        </p:attrNameLst>
                                      </p:cBhvr>
                                      <p:to>
                                        <p:strVal val="hidden"/>
                                      </p:to>
                                    </p:set>
                                  </p:subTnLst>
                                </p:cTn>
                              </p:par>
                            </p:childTnLst>
                          </p:cTn>
                        </p:par>
                        <p:par>
                          <p:cTn id="54" fill="hold">
                            <p:stCondLst>
                              <p:cond delay="9500"/>
                            </p:stCondLst>
                            <p:childTnLst>
                              <p:par>
                                <p:cTn id="55" presetID="9" presetClass="entr" presetSubtype="0" fill="hold" grpId="0" nodeType="afterEffect">
                                  <p:stCondLst>
                                    <p:cond delay="0"/>
                                  </p:stCondLst>
                                  <p:childTnLst>
                                    <p:set>
                                      <p:cBhvr>
                                        <p:cTn id="56" dur="1" fill="hold">
                                          <p:stCondLst>
                                            <p:cond delay="0"/>
                                          </p:stCondLst>
                                        </p:cTn>
                                        <p:tgtEl>
                                          <p:spTgt spid="20493"/>
                                        </p:tgtEl>
                                        <p:attrNameLst>
                                          <p:attrName>style.visibility</p:attrName>
                                        </p:attrNameLst>
                                      </p:cBhvr>
                                      <p:to>
                                        <p:strVal val="visible"/>
                                      </p:to>
                                    </p:set>
                                    <p:animEffect transition="in" filter="dissolve">
                                      <p:cBhvr>
                                        <p:cTn id="57" dur="500"/>
                                        <p:tgtEl>
                                          <p:spTgt spid="20493"/>
                                        </p:tgtEl>
                                      </p:cBhvr>
                                    </p:animEffect>
                                  </p:childTnLst>
                                </p:cTn>
                              </p:par>
                            </p:childTnLst>
                          </p:cTn>
                        </p:par>
                        <p:par>
                          <p:cTn id="58" fill="hold">
                            <p:stCondLst>
                              <p:cond delay="10000"/>
                            </p:stCondLst>
                            <p:childTnLst>
                              <p:par>
                                <p:cTn id="59" presetID="17" presetClass="entr" presetSubtype="1" fill="hold" grpId="0" nodeType="afterEffect">
                                  <p:stCondLst>
                                    <p:cond delay="1000"/>
                                  </p:stCondLst>
                                  <p:childTnLst>
                                    <p:set>
                                      <p:cBhvr>
                                        <p:cTn id="60" dur="1" fill="hold">
                                          <p:stCondLst>
                                            <p:cond delay="0"/>
                                          </p:stCondLst>
                                        </p:cTn>
                                        <p:tgtEl>
                                          <p:spTgt spid="20488"/>
                                        </p:tgtEl>
                                        <p:attrNameLst>
                                          <p:attrName>style.visibility</p:attrName>
                                        </p:attrNameLst>
                                      </p:cBhvr>
                                      <p:to>
                                        <p:strVal val="visible"/>
                                      </p:to>
                                    </p:set>
                                    <p:anim calcmode="lin" valueType="num">
                                      <p:cBhvr>
                                        <p:cTn id="61" dur="500" fill="hold"/>
                                        <p:tgtEl>
                                          <p:spTgt spid="20488"/>
                                        </p:tgtEl>
                                        <p:attrNameLst>
                                          <p:attrName>ppt_x</p:attrName>
                                        </p:attrNameLst>
                                      </p:cBhvr>
                                      <p:tavLst>
                                        <p:tav tm="0">
                                          <p:val>
                                            <p:strVal val="#ppt_x"/>
                                          </p:val>
                                        </p:tav>
                                        <p:tav tm="100000">
                                          <p:val>
                                            <p:strVal val="#ppt_x"/>
                                          </p:val>
                                        </p:tav>
                                      </p:tavLst>
                                    </p:anim>
                                    <p:anim calcmode="lin" valueType="num">
                                      <p:cBhvr>
                                        <p:cTn id="62" dur="500" fill="hold"/>
                                        <p:tgtEl>
                                          <p:spTgt spid="20488"/>
                                        </p:tgtEl>
                                        <p:attrNameLst>
                                          <p:attrName>ppt_y</p:attrName>
                                        </p:attrNameLst>
                                      </p:cBhvr>
                                      <p:tavLst>
                                        <p:tav tm="0">
                                          <p:val>
                                            <p:strVal val="#ppt_y-#ppt_h/2"/>
                                          </p:val>
                                        </p:tav>
                                        <p:tav tm="100000">
                                          <p:val>
                                            <p:strVal val="#ppt_y"/>
                                          </p:val>
                                        </p:tav>
                                      </p:tavLst>
                                    </p:anim>
                                    <p:anim calcmode="lin" valueType="num">
                                      <p:cBhvr>
                                        <p:cTn id="63" dur="500" fill="hold"/>
                                        <p:tgtEl>
                                          <p:spTgt spid="20488"/>
                                        </p:tgtEl>
                                        <p:attrNameLst>
                                          <p:attrName>ppt_w</p:attrName>
                                        </p:attrNameLst>
                                      </p:cBhvr>
                                      <p:tavLst>
                                        <p:tav tm="0">
                                          <p:val>
                                            <p:strVal val="#ppt_w"/>
                                          </p:val>
                                        </p:tav>
                                        <p:tav tm="100000">
                                          <p:val>
                                            <p:strVal val="#ppt_w"/>
                                          </p:val>
                                        </p:tav>
                                      </p:tavLst>
                                    </p:anim>
                                    <p:anim calcmode="lin" valueType="num">
                                      <p:cBhvr>
                                        <p:cTn id="64" dur="500" fill="hold"/>
                                        <p:tgtEl>
                                          <p:spTgt spid="20488"/>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20488"/>
                                        </p:tgtEl>
                                        <p:attrNameLst>
                                          <p:attrName>style.visibility</p:attrName>
                                        </p:attrNameLst>
                                      </p:cBhvr>
                                      <p:to>
                                        <p:strVal val="hidden"/>
                                      </p:to>
                                    </p:set>
                                  </p:subTnLst>
                                </p:cTn>
                              </p:par>
                            </p:childTnLst>
                          </p:cTn>
                        </p:par>
                        <p:par>
                          <p:cTn id="65" fill="hold">
                            <p:stCondLst>
                              <p:cond delay="11500"/>
                            </p:stCondLst>
                            <p:childTnLst>
                              <p:par>
                                <p:cTn id="66" presetID="9" presetClass="entr" presetSubtype="0" fill="hold" grpId="0" nodeType="afterEffect">
                                  <p:stCondLst>
                                    <p:cond delay="0"/>
                                  </p:stCondLst>
                                  <p:childTnLst>
                                    <p:set>
                                      <p:cBhvr>
                                        <p:cTn id="67" dur="1" fill="hold">
                                          <p:stCondLst>
                                            <p:cond delay="0"/>
                                          </p:stCondLst>
                                        </p:cTn>
                                        <p:tgtEl>
                                          <p:spTgt spid="20494"/>
                                        </p:tgtEl>
                                        <p:attrNameLst>
                                          <p:attrName>style.visibility</p:attrName>
                                        </p:attrNameLst>
                                      </p:cBhvr>
                                      <p:to>
                                        <p:strVal val="visible"/>
                                      </p:to>
                                    </p:set>
                                    <p:animEffect transition="in" filter="dissolve">
                                      <p:cBhvr>
                                        <p:cTn id="68" dur="500"/>
                                        <p:tgtEl>
                                          <p:spTgt spid="20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animBg="1" autoUpdateAnimBg="0"/>
      <p:bldP spid="20491" grpId="0" animBg="1" autoUpdateAnimBg="0"/>
      <p:bldP spid="20492" grpId="0" animBg="1" autoUpdateAnimBg="0"/>
      <p:bldP spid="20493" grpId="0" animBg="1" autoUpdateAnimBg="0"/>
      <p:bldP spid="20494" grpId="0" animBg="1" autoUpdateAnimBg="0"/>
      <p:bldP spid="20495" grpId="0" animBg="1" autoUpdateAnimBg="0"/>
      <p:bldP spid="20496" grpId="0" animBg="1" autoUpdateAnimBg="0"/>
      <p:bldP spid="20488" grpId="0" animBg="1"/>
      <p:bldP spid="20487" grpId="0" animBg="1"/>
      <p:bldP spid="20486" grpId="0" animBg="1"/>
      <p:bldP spid="20485" grpId="0" animBg="1"/>
      <p:bldP spid="2048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 </a:t>
            </a:r>
          </a:p>
        </p:txBody>
      </p:sp>
      <p:sp>
        <p:nvSpPr>
          <p:cNvPr id="10247" name="Line 7"/>
          <p:cNvSpPr>
            <a:spLocks noChangeShapeType="1"/>
          </p:cNvSpPr>
          <p:nvPr/>
        </p:nvSpPr>
        <p:spPr bwMode="auto">
          <a:xfrm>
            <a:off x="0" y="4267200"/>
            <a:ext cx="9144000" cy="0"/>
          </a:xfrm>
          <a:prstGeom prst="line">
            <a:avLst/>
          </a:prstGeom>
          <a:noFill/>
          <a:ln w="25400">
            <a:noFill/>
            <a:round/>
            <a:headEnd/>
            <a:tailEnd/>
          </a:ln>
          <a:effectLst/>
        </p:spPr>
        <p:txBody>
          <a:bodyPr/>
          <a:lstStyle/>
          <a:p>
            <a:endParaRPr lang="es-VE"/>
          </a:p>
        </p:txBody>
      </p:sp>
      <p:sp>
        <p:nvSpPr>
          <p:cNvPr id="10256" name="Text Box 16"/>
          <p:cNvSpPr txBox="1">
            <a:spLocks noChangeArrowheads="1"/>
          </p:cNvSpPr>
          <p:nvPr/>
        </p:nvSpPr>
        <p:spPr bwMode="auto">
          <a:xfrm>
            <a:off x="0" y="457200"/>
            <a:ext cx="1371600" cy="476250"/>
          </a:xfrm>
          <a:prstGeom prst="rect">
            <a:avLst/>
          </a:prstGeom>
          <a:noFill/>
          <a:ln w="9525">
            <a:noFill/>
            <a:miter lim="800000"/>
            <a:headEnd/>
            <a:tailEnd/>
          </a:ln>
          <a:effectLst/>
        </p:spPr>
        <p:txBody>
          <a:bodyPr>
            <a:spAutoFit/>
          </a:bodyPr>
          <a:lstStyle/>
          <a:p>
            <a:pPr algn="ctr"/>
            <a:r>
              <a:rPr lang="en-US" sz="2800">
                <a:solidFill>
                  <a:schemeClr val="bg1"/>
                </a:solidFill>
                <a:effectLst>
                  <a:outerShdw blurRad="38100" dist="38100" dir="2700000" algn="tl">
                    <a:srgbClr val="C0C0C0"/>
                  </a:outerShdw>
                </a:effectLst>
              </a:rPr>
              <a:t>507C</a:t>
            </a:r>
          </a:p>
        </p:txBody>
      </p:sp>
      <p:sp>
        <p:nvSpPr>
          <p:cNvPr id="10257" name="Text Box 17"/>
          <p:cNvSpPr txBox="1">
            <a:spLocks noChangeArrowheads="1"/>
          </p:cNvSpPr>
          <p:nvPr/>
        </p:nvSpPr>
        <p:spPr bwMode="auto">
          <a:xfrm>
            <a:off x="0" y="1219200"/>
            <a:ext cx="1676400" cy="2551468"/>
          </a:xfrm>
          <a:prstGeom prst="rect">
            <a:avLst/>
          </a:prstGeom>
          <a:solidFill>
            <a:srgbClr val="C0C0C0"/>
          </a:solidFill>
          <a:ln w="9525">
            <a:noFill/>
            <a:miter lim="800000"/>
            <a:headEnd/>
            <a:tailEnd/>
          </a:ln>
          <a:effectLst/>
        </p:spPr>
        <p:txBody>
          <a:bodyPr wrap="square">
            <a:spAutoFit/>
          </a:bodyPr>
          <a:lstStyle/>
          <a:p>
            <a:r>
              <a:rPr lang="en-US" sz="1800">
                <a:solidFill>
                  <a:schemeClr val="accent2"/>
                </a:solidFill>
                <a:effectLst>
                  <a:outerShdw blurRad="38100" dist="38100" dir="2700000" algn="tl">
                    <a:srgbClr val="000000"/>
                  </a:outerShdw>
                </a:effectLst>
              </a:rPr>
              <a:t>    Gates Design Flex II</a:t>
            </a:r>
          </a:p>
          <a:p>
            <a:pPr>
              <a:buFont typeface="Wingdings" pitchFamily="2" charset="2"/>
              <a:buChar char="n"/>
            </a:pPr>
            <a:r>
              <a:rPr lang="en-US" sz="140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Provee</a:t>
            </a:r>
            <a:r>
              <a:rPr lang="en-US" sz="1400" smtClean="0">
                <a:solidFill>
                  <a:schemeClr val="accent2"/>
                </a:solidFill>
                <a:effectLst>
                  <a:outerShdw blurRad="38100" dist="38100" dir="2700000" algn="tl">
                    <a:srgbClr val="000000"/>
                  </a:outerShdw>
                </a:effectLst>
              </a:rPr>
              <a:t> los </a:t>
            </a:r>
            <a:r>
              <a:rPr lang="en-US" sz="1400" err="1" smtClean="0">
                <a:solidFill>
                  <a:schemeClr val="accent2"/>
                </a:solidFill>
                <a:effectLst>
                  <a:outerShdw blurRad="38100" dist="38100" dir="2700000" algn="tl">
                    <a:srgbClr val="000000"/>
                  </a:outerShdw>
                </a:effectLst>
              </a:rPr>
              <a:t>resultados</a:t>
            </a:r>
            <a:r>
              <a:rPr lang="en-US" sz="1400" smtClean="0">
                <a:solidFill>
                  <a:schemeClr val="accent2"/>
                </a:solidFill>
                <a:effectLst>
                  <a:outerShdw blurRad="38100" dist="38100" dir="2700000" algn="tl">
                    <a:srgbClr val="000000"/>
                  </a:outerShdw>
                </a:effectLst>
              </a:rPr>
              <a:t>  en Lbs. , Hz. y  </a:t>
            </a:r>
            <a:r>
              <a:rPr lang="en-US" sz="1400">
                <a:solidFill>
                  <a:schemeClr val="accent2"/>
                </a:solidFill>
                <a:effectLst>
                  <a:outerShdw blurRad="38100" dist="38100" dir="2700000" algn="tl">
                    <a:srgbClr val="000000"/>
                  </a:outerShdw>
                </a:effectLst>
              </a:rPr>
              <a:t>Newtons.</a:t>
            </a:r>
          </a:p>
          <a:p>
            <a:pPr>
              <a:buFont typeface="Wingdings" pitchFamily="2" charset="2"/>
              <a:buChar char="n"/>
            </a:pPr>
            <a:r>
              <a:rPr lang="en-US" sz="140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También</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muestra</a:t>
            </a:r>
            <a:r>
              <a:rPr lang="en-US" sz="1400" smtClean="0">
                <a:solidFill>
                  <a:schemeClr val="accent2"/>
                </a:solidFill>
                <a:effectLst>
                  <a:outerShdw blurRad="38100" dist="38100" dir="2700000" algn="tl">
                    <a:srgbClr val="000000"/>
                  </a:outerShdw>
                </a:effectLst>
              </a:rPr>
              <a:t> las constantes </a:t>
            </a:r>
            <a:r>
              <a:rPr lang="en-US" sz="1400" err="1" smtClean="0">
                <a:solidFill>
                  <a:schemeClr val="accent2"/>
                </a:solidFill>
                <a:effectLst>
                  <a:outerShdw blurRad="38100" dist="38100" dir="2700000" algn="tl">
                    <a:srgbClr val="000000"/>
                  </a:outerShdw>
                </a:effectLst>
              </a:rPr>
              <a:t>que</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deben</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figurar</a:t>
            </a:r>
            <a:r>
              <a:rPr lang="en-US" sz="1400" smtClean="0">
                <a:solidFill>
                  <a:schemeClr val="accent2"/>
                </a:solidFill>
                <a:effectLst>
                  <a:outerShdw blurRad="38100" dist="38100" dir="2700000" algn="tl">
                    <a:srgbClr val="000000"/>
                  </a:outerShdw>
                </a:effectLst>
              </a:rPr>
              <a:t> </a:t>
            </a:r>
            <a:r>
              <a:rPr lang="en-US" sz="1400" err="1" smtClean="0">
                <a:solidFill>
                  <a:schemeClr val="accent2"/>
                </a:solidFill>
                <a:effectLst>
                  <a:outerShdw blurRad="38100" dist="38100" dir="2700000" algn="tl">
                    <a:srgbClr val="000000"/>
                  </a:outerShdw>
                </a:effectLst>
              </a:rPr>
              <a:t>según</a:t>
            </a:r>
            <a:r>
              <a:rPr lang="en-US" sz="1400" smtClean="0">
                <a:solidFill>
                  <a:schemeClr val="accent2"/>
                </a:solidFill>
                <a:effectLst>
                  <a:outerShdw blurRad="38100" dist="38100" dir="2700000" algn="tl">
                    <a:srgbClr val="000000"/>
                  </a:outerShdw>
                </a:effectLst>
              </a:rPr>
              <a:t> el </a:t>
            </a:r>
            <a:r>
              <a:rPr lang="en-US" sz="1400" err="1" smtClean="0">
                <a:solidFill>
                  <a:schemeClr val="accent2"/>
                </a:solidFill>
                <a:effectLst>
                  <a:outerShdw blurRad="38100" dist="38100" dir="2700000" algn="tl">
                    <a:srgbClr val="000000"/>
                  </a:outerShdw>
                </a:effectLst>
              </a:rPr>
              <a:t>diseño</a:t>
            </a:r>
            <a:r>
              <a:rPr lang="en-US" sz="1400" smtClean="0">
                <a:solidFill>
                  <a:schemeClr val="accent2"/>
                </a:solidFill>
                <a:effectLst>
                  <a:outerShdw blurRad="38100" dist="38100" dir="2700000" algn="tl">
                    <a:srgbClr val="000000"/>
                  </a:outerShdw>
                </a:effectLst>
              </a:rPr>
              <a:t>.</a:t>
            </a:r>
            <a:endParaRPr lang="en-US" sz="1400">
              <a:solidFill>
                <a:schemeClr val="accent2"/>
              </a:solidFill>
              <a:effectLst>
                <a:outerShdw blurRad="38100" dist="38100" dir="2700000" algn="tl">
                  <a:srgbClr val="000000"/>
                </a:outerShdw>
              </a:effectLst>
            </a:endParaRPr>
          </a:p>
        </p:txBody>
      </p:sp>
      <p:pic>
        <p:nvPicPr>
          <p:cNvPr id="10258" name="Picture 18" descr="DFII_full"/>
          <p:cNvPicPr>
            <a:picLocks noChangeAspect="1" noChangeArrowheads="1"/>
          </p:cNvPicPr>
          <p:nvPr/>
        </p:nvPicPr>
        <p:blipFill>
          <a:blip r:embed="rId3" cstate="print"/>
          <a:srcRect/>
          <a:stretch>
            <a:fillRect/>
          </a:stretch>
        </p:blipFill>
        <p:spPr bwMode="auto">
          <a:xfrm>
            <a:off x="1752600" y="0"/>
            <a:ext cx="7239000" cy="6886575"/>
          </a:xfrm>
          <a:prstGeom prst="rect">
            <a:avLst/>
          </a:prstGeom>
          <a:noFill/>
        </p:spPr>
      </p:pic>
      <p:pic>
        <p:nvPicPr>
          <p:cNvPr id="10260" name="Picture 20" descr="tens_data_crop"/>
          <p:cNvPicPr>
            <a:picLocks noChangeAspect="1" noChangeArrowheads="1"/>
          </p:cNvPicPr>
          <p:nvPr/>
        </p:nvPicPr>
        <p:blipFill>
          <a:blip r:embed="rId4" cstate="print"/>
          <a:srcRect/>
          <a:stretch>
            <a:fillRect/>
          </a:stretch>
        </p:blipFill>
        <p:spPr bwMode="auto">
          <a:xfrm>
            <a:off x="152400" y="4221163"/>
            <a:ext cx="8991600" cy="2636837"/>
          </a:xfrm>
          <a:prstGeom prst="rect">
            <a:avLst/>
          </a:prstGeom>
          <a:noFill/>
        </p:spPr>
      </p:pic>
      <p:sp>
        <p:nvSpPr>
          <p:cNvPr id="10261" name="Rectangle 21"/>
          <p:cNvSpPr>
            <a:spLocks noChangeArrowheads="1"/>
          </p:cNvSpPr>
          <p:nvPr/>
        </p:nvSpPr>
        <p:spPr bwMode="auto">
          <a:xfrm>
            <a:off x="1219200" y="4572000"/>
            <a:ext cx="7162800" cy="304800"/>
          </a:xfrm>
          <a:prstGeom prst="rect">
            <a:avLst/>
          </a:prstGeom>
          <a:noFill/>
          <a:ln w="25400">
            <a:solidFill>
              <a:srgbClr val="FF0000"/>
            </a:solidFill>
            <a:miter lim="800000"/>
            <a:headEnd/>
            <a:tailEnd/>
          </a:ln>
          <a:effectLst/>
        </p:spPr>
        <p:txBody>
          <a:bodyPr wrap="none" anchor="ctr"/>
          <a:lstStyle/>
          <a:p>
            <a:endParaRPr lang="es-VE"/>
          </a:p>
        </p:txBody>
      </p:sp>
      <p:sp>
        <p:nvSpPr>
          <p:cNvPr id="10262" name="Rectangle 22"/>
          <p:cNvSpPr>
            <a:spLocks noChangeArrowheads="1"/>
          </p:cNvSpPr>
          <p:nvPr/>
        </p:nvSpPr>
        <p:spPr bwMode="auto">
          <a:xfrm>
            <a:off x="2514600" y="5715000"/>
            <a:ext cx="5867400" cy="304800"/>
          </a:xfrm>
          <a:prstGeom prst="rect">
            <a:avLst/>
          </a:prstGeom>
          <a:noFill/>
          <a:ln w="25400">
            <a:solidFill>
              <a:srgbClr val="FF0000"/>
            </a:solidFill>
            <a:miter lim="800000"/>
            <a:headEnd/>
            <a:tailEnd/>
          </a:ln>
          <a:effectLst/>
        </p:spPr>
        <p:txBody>
          <a:bodyPr wrap="none" anchor="ctr"/>
          <a:lstStyle/>
          <a:p>
            <a:endParaRPr lang="es-VE"/>
          </a:p>
        </p:txBody>
      </p:sp>
      <p:sp>
        <p:nvSpPr>
          <p:cNvPr id="10263" name="Rectangle 23"/>
          <p:cNvSpPr>
            <a:spLocks noChangeArrowheads="1"/>
          </p:cNvSpPr>
          <p:nvPr/>
        </p:nvSpPr>
        <p:spPr bwMode="auto">
          <a:xfrm>
            <a:off x="1524000" y="6096000"/>
            <a:ext cx="7315200" cy="304800"/>
          </a:xfrm>
          <a:prstGeom prst="rect">
            <a:avLst/>
          </a:prstGeom>
          <a:noFill/>
          <a:ln w="19050">
            <a:solidFill>
              <a:srgbClr val="FF0000"/>
            </a:solidFill>
            <a:miter lim="800000"/>
            <a:headEnd/>
            <a:tailEnd/>
          </a:ln>
          <a:effectLst/>
        </p:spPr>
        <p:txBody>
          <a:bodyPr wrap="none" anchor="ctr"/>
          <a:lstStyle/>
          <a:p>
            <a:endParaRPr lang="es-VE"/>
          </a:p>
        </p:txBody>
      </p:sp>
      <p:sp>
        <p:nvSpPr>
          <p:cNvPr id="10264" name="Text Box 24"/>
          <p:cNvSpPr txBox="1">
            <a:spLocks noChangeArrowheads="1"/>
          </p:cNvSpPr>
          <p:nvPr/>
        </p:nvSpPr>
        <p:spPr bwMode="auto">
          <a:xfrm>
            <a:off x="304800" y="6096000"/>
            <a:ext cx="1295400" cy="312738"/>
          </a:xfrm>
          <a:prstGeom prst="rect">
            <a:avLst/>
          </a:prstGeom>
          <a:solidFill>
            <a:srgbClr val="CCFFFF"/>
          </a:solidFill>
          <a:ln w="9525">
            <a:noFill/>
            <a:miter lim="800000"/>
            <a:headEnd/>
            <a:tailEnd/>
          </a:ln>
          <a:effectLst/>
        </p:spPr>
        <p:txBody>
          <a:bodyPr>
            <a:spAutoFit/>
          </a:bodyPr>
          <a:lstStyle/>
          <a:p>
            <a:pPr algn="ctr"/>
            <a:r>
              <a:rPr lang="en-US" smtClean="0">
                <a:solidFill>
                  <a:srgbClr val="FF3300"/>
                </a:solidFill>
                <a:effectLst>
                  <a:outerShdw blurRad="38100" dist="38100" dir="2700000" algn="tl">
                    <a:srgbClr val="000000"/>
                  </a:outerShdw>
                </a:effectLst>
              </a:rPr>
              <a:t>Constantes</a:t>
            </a:r>
            <a:endParaRPr lang="en-US">
              <a:solidFill>
                <a:srgbClr val="FF3300"/>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257"/>
                                        </p:tgtEl>
                                        <p:attrNameLst>
                                          <p:attrName>style.visibility</p:attrName>
                                        </p:attrNameLst>
                                      </p:cBhvr>
                                      <p:to>
                                        <p:strVal val="visible"/>
                                      </p:to>
                                    </p:set>
                                    <p:anim calcmode="lin" valueType="num">
                                      <p:cBhvr additive="base">
                                        <p:cTn id="7" dur="500" fill="hold"/>
                                        <p:tgtEl>
                                          <p:spTgt spid="10257"/>
                                        </p:tgtEl>
                                        <p:attrNameLst>
                                          <p:attrName>ppt_x</p:attrName>
                                        </p:attrNameLst>
                                      </p:cBhvr>
                                      <p:tavLst>
                                        <p:tav tm="0">
                                          <p:val>
                                            <p:strVal val="0-#ppt_w/2"/>
                                          </p:val>
                                        </p:tav>
                                        <p:tav tm="100000">
                                          <p:val>
                                            <p:strVal val="#ppt_x"/>
                                          </p:val>
                                        </p:tav>
                                      </p:tavLst>
                                    </p:anim>
                                    <p:anim calcmode="lin" valueType="num">
                                      <p:cBhvr additive="base">
                                        <p:cTn id="8" dur="500" fill="hold"/>
                                        <p:tgtEl>
                                          <p:spTgt spid="1025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0260"/>
                                        </p:tgtEl>
                                        <p:attrNameLst>
                                          <p:attrName>style.visibility</p:attrName>
                                        </p:attrNameLst>
                                      </p:cBhvr>
                                      <p:to>
                                        <p:strVal val="visible"/>
                                      </p:to>
                                    </p:set>
                                    <p:anim calcmode="lin" valueType="num">
                                      <p:cBhvr>
                                        <p:cTn id="13" dur="500" fill="hold"/>
                                        <p:tgtEl>
                                          <p:spTgt spid="10260"/>
                                        </p:tgtEl>
                                        <p:attrNameLst>
                                          <p:attrName>ppt_w</p:attrName>
                                        </p:attrNameLst>
                                      </p:cBhvr>
                                      <p:tavLst>
                                        <p:tav tm="0">
                                          <p:val>
                                            <p:fltVal val="0"/>
                                          </p:val>
                                        </p:tav>
                                        <p:tav tm="100000">
                                          <p:val>
                                            <p:strVal val="#ppt_w"/>
                                          </p:val>
                                        </p:tav>
                                      </p:tavLst>
                                    </p:anim>
                                    <p:anim calcmode="lin" valueType="num">
                                      <p:cBhvr>
                                        <p:cTn id="14" dur="500" fill="hold"/>
                                        <p:tgtEl>
                                          <p:spTgt spid="10260"/>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17" presetClass="entr" presetSubtype="10" fill="hold" grpId="0" nodeType="afterEffect">
                                  <p:stCondLst>
                                    <p:cond delay="500"/>
                                  </p:stCondLst>
                                  <p:childTnLst>
                                    <p:set>
                                      <p:cBhvr>
                                        <p:cTn id="17" dur="1" fill="hold">
                                          <p:stCondLst>
                                            <p:cond delay="0"/>
                                          </p:stCondLst>
                                        </p:cTn>
                                        <p:tgtEl>
                                          <p:spTgt spid="10261"/>
                                        </p:tgtEl>
                                        <p:attrNameLst>
                                          <p:attrName>style.visibility</p:attrName>
                                        </p:attrNameLst>
                                      </p:cBhvr>
                                      <p:to>
                                        <p:strVal val="visible"/>
                                      </p:to>
                                    </p:set>
                                    <p:anim calcmode="lin" valueType="num">
                                      <p:cBhvr>
                                        <p:cTn id="18" dur="500" fill="hold"/>
                                        <p:tgtEl>
                                          <p:spTgt spid="10261"/>
                                        </p:tgtEl>
                                        <p:attrNameLst>
                                          <p:attrName>ppt_w</p:attrName>
                                        </p:attrNameLst>
                                      </p:cBhvr>
                                      <p:tavLst>
                                        <p:tav tm="0">
                                          <p:val>
                                            <p:fltVal val="0"/>
                                          </p:val>
                                        </p:tav>
                                        <p:tav tm="100000">
                                          <p:val>
                                            <p:strVal val="#ppt_w"/>
                                          </p:val>
                                        </p:tav>
                                      </p:tavLst>
                                    </p:anim>
                                    <p:anim calcmode="lin" valueType="num">
                                      <p:cBhvr>
                                        <p:cTn id="19" dur="500" fill="hold"/>
                                        <p:tgtEl>
                                          <p:spTgt spid="10261"/>
                                        </p:tgtEl>
                                        <p:attrNameLst>
                                          <p:attrName>ppt_h</p:attrName>
                                        </p:attrNameLst>
                                      </p:cBhvr>
                                      <p:tavLst>
                                        <p:tav tm="0">
                                          <p:val>
                                            <p:strVal val="#ppt_h"/>
                                          </p:val>
                                        </p:tav>
                                        <p:tav tm="100000">
                                          <p:val>
                                            <p:strVal val="#ppt_h"/>
                                          </p:val>
                                        </p:tav>
                                      </p:tavLst>
                                    </p:anim>
                                  </p:childTnLst>
                                </p:cTn>
                              </p:par>
                              <p:par>
                                <p:cTn id="20" presetID="17" presetClass="entr" presetSubtype="10" fill="hold" grpId="0" nodeType="withEffect">
                                  <p:stCondLst>
                                    <p:cond delay="0"/>
                                  </p:stCondLst>
                                  <p:childTnLst>
                                    <p:set>
                                      <p:cBhvr>
                                        <p:cTn id="21" dur="1" fill="hold">
                                          <p:stCondLst>
                                            <p:cond delay="0"/>
                                          </p:stCondLst>
                                        </p:cTn>
                                        <p:tgtEl>
                                          <p:spTgt spid="10262"/>
                                        </p:tgtEl>
                                        <p:attrNameLst>
                                          <p:attrName>style.visibility</p:attrName>
                                        </p:attrNameLst>
                                      </p:cBhvr>
                                      <p:to>
                                        <p:strVal val="visible"/>
                                      </p:to>
                                    </p:set>
                                    <p:anim calcmode="lin" valueType="num">
                                      <p:cBhvr>
                                        <p:cTn id="22" dur="500" fill="hold"/>
                                        <p:tgtEl>
                                          <p:spTgt spid="10262"/>
                                        </p:tgtEl>
                                        <p:attrNameLst>
                                          <p:attrName>ppt_w</p:attrName>
                                        </p:attrNameLst>
                                      </p:cBhvr>
                                      <p:tavLst>
                                        <p:tav tm="0">
                                          <p:val>
                                            <p:fltVal val="0"/>
                                          </p:val>
                                        </p:tav>
                                        <p:tav tm="100000">
                                          <p:val>
                                            <p:strVal val="#ppt_w"/>
                                          </p:val>
                                        </p:tav>
                                      </p:tavLst>
                                    </p:anim>
                                    <p:anim calcmode="lin" valueType="num">
                                      <p:cBhvr>
                                        <p:cTn id="23" dur="500" fill="hold"/>
                                        <p:tgtEl>
                                          <p:spTgt spid="10262"/>
                                        </p:tgtEl>
                                        <p:attrNameLst>
                                          <p:attrName>ppt_h</p:attrName>
                                        </p:attrNameLst>
                                      </p:cBhvr>
                                      <p:tavLst>
                                        <p:tav tm="0">
                                          <p:val>
                                            <p:strVal val="#ppt_h"/>
                                          </p:val>
                                        </p:tav>
                                        <p:tav tm="100000">
                                          <p:val>
                                            <p:strVal val="#ppt_h"/>
                                          </p:val>
                                        </p:tav>
                                      </p:tavLst>
                                    </p:anim>
                                  </p:childTnLst>
                                </p:cTn>
                              </p:par>
                            </p:childTnLst>
                          </p:cTn>
                        </p:par>
                        <p:par>
                          <p:cTn id="24" fill="hold">
                            <p:stCondLst>
                              <p:cond delay="1500"/>
                            </p:stCondLst>
                            <p:childTnLst>
                              <p:par>
                                <p:cTn id="25" presetID="1" presetClass="entr" presetSubtype="0" fill="hold" grpId="0" nodeType="afterEffect">
                                  <p:stCondLst>
                                    <p:cond delay="1000"/>
                                  </p:stCondLst>
                                  <p:childTnLst>
                                    <p:set>
                                      <p:cBhvr>
                                        <p:cTn id="26" dur="1" fill="hold">
                                          <p:stCondLst>
                                            <p:cond delay="0"/>
                                          </p:stCondLst>
                                        </p:cTn>
                                        <p:tgtEl>
                                          <p:spTgt spid="10264"/>
                                        </p:tgtEl>
                                        <p:attrNameLst>
                                          <p:attrName>style.visibility</p:attrName>
                                        </p:attrNameLst>
                                      </p:cBhvr>
                                      <p:to>
                                        <p:strVal val="visible"/>
                                      </p:to>
                                    </p:set>
                                  </p:childTnLst>
                                </p:cTn>
                              </p:par>
                            </p:childTnLst>
                          </p:cTn>
                        </p:par>
                        <p:par>
                          <p:cTn id="27" fill="hold">
                            <p:stCondLst>
                              <p:cond delay="2500"/>
                            </p:stCondLst>
                            <p:childTnLst>
                              <p:par>
                                <p:cTn id="28" presetID="17" presetClass="entr" presetSubtype="10" fill="hold" grpId="0" nodeType="afterEffect">
                                  <p:stCondLst>
                                    <p:cond delay="500"/>
                                  </p:stCondLst>
                                  <p:childTnLst>
                                    <p:set>
                                      <p:cBhvr>
                                        <p:cTn id="29" dur="1" fill="hold">
                                          <p:stCondLst>
                                            <p:cond delay="0"/>
                                          </p:stCondLst>
                                        </p:cTn>
                                        <p:tgtEl>
                                          <p:spTgt spid="10263"/>
                                        </p:tgtEl>
                                        <p:attrNameLst>
                                          <p:attrName>style.visibility</p:attrName>
                                        </p:attrNameLst>
                                      </p:cBhvr>
                                      <p:to>
                                        <p:strVal val="visible"/>
                                      </p:to>
                                    </p:set>
                                    <p:anim calcmode="lin" valueType="num">
                                      <p:cBhvr>
                                        <p:cTn id="30" dur="500" fill="hold"/>
                                        <p:tgtEl>
                                          <p:spTgt spid="10263"/>
                                        </p:tgtEl>
                                        <p:attrNameLst>
                                          <p:attrName>ppt_w</p:attrName>
                                        </p:attrNameLst>
                                      </p:cBhvr>
                                      <p:tavLst>
                                        <p:tav tm="0">
                                          <p:val>
                                            <p:fltVal val="0"/>
                                          </p:val>
                                        </p:tav>
                                        <p:tav tm="100000">
                                          <p:val>
                                            <p:strVal val="#ppt_w"/>
                                          </p:val>
                                        </p:tav>
                                      </p:tavLst>
                                    </p:anim>
                                    <p:anim calcmode="lin" valueType="num">
                                      <p:cBhvr>
                                        <p:cTn id="31" dur="500" fill="hold"/>
                                        <p:tgtEl>
                                          <p:spTgt spid="1026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7" grpId="0" animBg="1" autoUpdateAnimBg="0"/>
      <p:bldP spid="10261" grpId="0" animBg="1"/>
      <p:bldP spid="10262" grpId="0" animBg="1"/>
      <p:bldP spid="10263" grpId="0" animBg="1"/>
      <p:bldP spid="1026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smtClean="0"/>
              <a:t>TENSIOMETRO </a:t>
            </a:r>
            <a:r>
              <a:rPr lang="en-US"/>
              <a:t>507C</a:t>
            </a:r>
          </a:p>
        </p:txBody>
      </p:sp>
      <p:sp>
        <p:nvSpPr>
          <p:cNvPr id="33795" name="Rectangle 3"/>
          <p:cNvSpPr>
            <a:spLocks noGrp="1" noChangeArrowheads="1"/>
          </p:cNvSpPr>
          <p:nvPr>
            <p:ph type="body" idx="1"/>
          </p:nvPr>
        </p:nvSpPr>
        <p:spPr>
          <a:xfrm>
            <a:off x="1627188" y="1330325"/>
            <a:ext cx="7454900" cy="1870075"/>
          </a:xfrm>
        </p:spPr>
        <p:txBody>
          <a:bodyPr/>
          <a:lstStyle/>
          <a:p>
            <a:pPr>
              <a:lnSpc>
                <a:spcPct val="70000"/>
              </a:lnSpc>
            </a:pPr>
            <a:r>
              <a:rPr lang="en-US" sz="2400" err="1" smtClean="0"/>
              <a:t>Filtro</a:t>
            </a:r>
            <a:r>
              <a:rPr lang="en-US" sz="2400" smtClean="0"/>
              <a:t> de Frecuencias y Rangos</a:t>
            </a:r>
            <a:endParaRPr lang="en-US" sz="2400"/>
          </a:p>
          <a:p>
            <a:pPr>
              <a:lnSpc>
                <a:spcPct val="70000"/>
              </a:lnSpc>
              <a:buFont typeface="Wingdings" pitchFamily="2" charset="2"/>
              <a:buNone/>
            </a:pPr>
            <a:endParaRPr lang="en-US" sz="1600" smtClean="0"/>
          </a:p>
          <a:p>
            <a:pPr>
              <a:lnSpc>
                <a:spcPct val="70000"/>
              </a:lnSpc>
              <a:buFont typeface="Wingdings" pitchFamily="2" charset="2"/>
              <a:buNone/>
            </a:pPr>
            <a:r>
              <a:rPr lang="en-US" sz="1600" err="1" smtClean="0"/>
              <a:t>Una</a:t>
            </a:r>
            <a:r>
              <a:rPr lang="en-US" sz="1600" smtClean="0"/>
              <a:t> </a:t>
            </a:r>
            <a:r>
              <a:rPr lang="en-US" sz="1600" err="1" smtClean="0"/>
              <a:t>nueva</a:t>
            </a:r>
            <a:r>
              <a:rPr lang="en-US" sz="1600" smtClean="0"/>
              <a:t> </a:t>
            </a:r>
            <a:r>
              <a:rPr lang="en-US" sz="1600" err="1" smtClean="0"/>
              <a:t>Característica</a:t>
            </a:r>
            <a:r>
              <a:rPr lang="en-US" sz="1600" smtClean="0"/>
              <a:t> </a:t>
            </a:r>
            <a:r>
              <a:rPr lang="en-US" sz="1600" err="1" smtClean="0"/>
              <a:t>es</a:t>
            </a:r>
            <a:r>
              <a:rPr lang="en-US" sz="1600" smtClean="0"/>
              <a:t> el </a:t>
            </a:r>
            <a:r>
              <a:rPr lang="en-US" sz="1600" err="1" smtClean="0"/>
              <a:t>filtro</a:t>
            </a:r>
            <a:r>
              <a:rPr lang="en-US" sz="1600" smtClean="0"/>
              <a:t> </a:t>
            </a:r>
            <a:r>
              <a:rPr lang="en-US" sz="1600" err="1" smtClean="0"/>
              <a:t>por</a:t>
            </a:r>
            <a:r>
              <a:rPr lang="en-US" sz="1600" smtClean="0"/>
              <a:t> </a:t>
            </a:r>
            <a:r>
              <a:rPr lang="en-US" sz="1600" err="1" smtClean="0"/>
              <a:t>frecuencias</a:t>
            </a:r>
            <a:r>
              <a:rPr lang="en-US" sz="1600" smtClean="0"/>
              <a:t> </a:t>
            </a:r>
            <a:r>
              <a:rPr lang="en-US" sz="1600" err="1" smtClean="0"/>
              <a:t>que</a:t>
            </a:r>
            <a:r>
              <a:rPr lang="en-US" sz="1600" smtClean="0"/>
              <a:t> </a:t>
            </a:r>
            <a:r>
              <a:rPr lang="en-US" sz="1600" err="1" smtClean="0"/>
              <a:t>está</a:t>
            </a:r>
            <a:r>
              <a:rPr lang="en-US" sz="1600" smtClean="0"/>
              <a:t> </a:t>
            </a:r>
            <a:r>
              <a:rPr lang="en-US" sz="1600" err="1" smtClean="0"/>
              <a:t>disponible</a:t>
            </a:r>
            <a:r>
              <a:rPr lang="en-US" sz="1600" smtClean="0"/>
              <a:t> para </a:t>
            </a:r>
            <a:r>
              <a:rPr lang="en-US" sz="1600" err="1" smtClean="0"/>
              <a:t>enfocar</a:t>
            </a:r>
            <a:r>
              <a:rPr lang="en-US" sz="1600" smtClean="0"/>
              <a:t> la medición en </a:t>
            </a:r>
            <a:r>
              <a:rPr lang="en-US" sz="1600" err="1" smtClean="0"/>
              <a:t>intervalos</a:t>
            </a:r>
            <a:r>
              <a:rPr lang="en-US" sz="1600" smtClean="0"/>
              <a:t> </a:t>
            </a:r>
            <a:r>
              <a:rPr lang="en-US" sz="1600" err="1" smtClean="0"/>
              <a:t>más</a:t>
            </a:r>
            <a:r>
              <a:rPr lang="en-US" sz="1600" smtClean="0"/>
              <a:t> </a:t>
            </a:r>
            <a:r>
              <a:rPr lang="en-US" sz="1600" err="1" smtClean="0"/>
              <a:t>estrechos</a:t>
            </a:r>
            <a:r>
              <a:rPr lang="en-US" sz="1600" smtClean="0"/>
              <a:t>, lo </a:t>
            </a:r>
            <a:r>
              <a:rPr lang="en-US" sz="1600" err="1" smtClean="0"/>
              <a:t>cual</a:t>
            </a:r>
            <a:r>
              <a:rPr lang="en-US" sz="1600" smtClean="0"/>
              <a:t> </a:t>
            </a:r>
            <a:r>
              <a:rPr lang="en-US" sz="1600" err="1" smtClean="0"/>
              <a:t>ayuda</a:t>
            </a:r>
            <a:r>
              <a:rPr lang="en-US" sz="1600" smtClean="0"/>
              <a:t> a </a:t>
            </a:r>
            <a:r>
              <a:rPr lang="en-US" sz="1600" err="1" smtClean="0"/>
              <a:t>mejorar</a:t>
            </a:r>
            <a:r>
              <a:rPr lang="en-US" sz="1600" smtClean="0"/>
              <a:t> la </a:t>
            </a:r>
            <a:r>
              <a:rPr lang="en-US" sz="1600" err="1" smtClean="0"/>
              <a:t>respuesta</a:t>
            </a:r>
            <a:r>
              <a:rPr lang="en-US" sz="1600" smtClean="0"/>
              <a:t> del </a:t>
            </a:r>
            <a:r>
              <a:rPr lang="en-US" sz="1600" err="1" smtClean="0"/>
              <a:t>medidor</a:t>
            </a:r>
            <a:r>
              <a:rPr lang="en-US" sz="1800" smtClean="0"/>
              <a:t>.</a:t>
            </a:r>
            <a:endParaRPr lang="en-US" sz="1800"/>
          </a:p>
          <a:p>
            <a:pPr>
              <a:lnSpc>
                <a:spcPct val="70000"/>
              </a:lnSpc>
              <a:buFont typeface="Wingdings" pitchFamily="2" charset="2"/>
              <a:buNone/>
            </a:pPr>
            <a:r>
              <a:rPr lang="en-US" sz="1600" smtClean="0"/>
              <a:t>Si se </a:t>
            </a:r>
            <a:r>
              <a:rPr lang="en-US" sz="1600" err="1" smtClean="0"/>
              <a:t>mantiene</a:t>
            </a:r>
            <a:r>
              <a:rPr lang="en-US" sz="1600" smtClean="0"/>
              <a:t> </a:t>
            </a:r>
            <a:r>
              <a:rPr lang="en-US" sz="1600" err="1" smtClean="0"/>
              <a:t>presionado</a:t>
            </a:r>
            <a:r>
              <a:rPr lang="en-US" sz="1600" smtClean="0"/>
              <a:t> el </a:t>
            </a:r>
            <a:r>
              <a:rPr lang="en-US" sz="1600" err="1" smtClean="0"/>
              <a:t>boton</a:t>
            </a:r>
            <a:r>
              <a:rPr lang="en-US" sz="1600" smtClean="0"/>
              <a:t> “0” </a:t>
            </a:r>
            <a:r>
              <a:rPr lang="en-US" sz="1600" err="1" smtClean="0"/>
              <a:t>durante</a:t>
            </a:r>
            <a:r>
              <a:rPr lang="en-US" sz="1600" smtClean="0"/>
              <a:t> 1-2 </a:t>
            </a:r>
            <a:r>
              <a:rPr lang="en-US" sz="1600" err="1" smtClean="0"/>
              <a:t>segundos</a:t>
            </a:r>
            <a:r>
              <a:rPr lang="en-US" sz="1600" smtClean="0"/>
              <a:t>, se </a:t>
            </a:r>
            <a:r>
              <a:rPr lang="en-US" sz="1600" err="1" smtClean="0"/>
              <a:t>mostrará</a:t>
            </a:r>
            <a:r>
              <a:rPr lang="en-US" sz="1600" smtClean="0"/>
              <a:t> un menu en </a:t>
            </a:r>
            <a:r>
              <a:rPr lang="en-US" sz="1600" err="1" smtClean="0"/>
              <a:t>donde</a:t>
            </a:r>
            <a:r>
              <a:rPr lang="en-US" sz="1600" smtClean="0"/>
              <a:t> se </a:t>
            </a:r>
            <a:r>
              <a:rPr lang="en-US" sz="1600" err="1" smtClean="0"/>
              <a:t>podrán</a:t>
            </a:r>
            <a:r>
              <a:rPr lang="en-US" sz="1600" smtClean="0"/>
              <a:t> </a:t>
            </a:r>
            <a:r>
              <a:rPr lang="en-US" sz="1600" err="1" smtClean="0"/>
              <a:t>observar</a:t>
            </a:r>
            <a:r>
              <a:rPr lang="en-US" sz="1600" smtClean="0"/>
              <a:t> los diferentes rangos de frecuencia  para ser </a:t>
            </a:r>
            <a:r>
              <a:rPr lang="en-US" sz="1600" err="1" smtClean="0"/>
              <a:t>modificados</a:t>
            </a:r>
            <a:r>
              <a:rPr lang="en-US" sz="1600" smtClean="0"/>
              <a:t>, el valor </a:t>
            </a:r>
            <a:r>
              <a:rPr lang="en-US" sz="1600" err="1" smtClean="0"/>
              <a:t>predeterminado</a:t>
            </a:r>
            <a:r>
              <a:rPr lang="en-US" sz="1600" smtClean="0"/>
              <a:t> </a:t>
            </a:r>
            <a:r>
              <a:rPr lang="en-US" sz="1600" err="1" smtClean="0"/>
              <a:t>es</a:t>
            </a:r>
            <a:r>
              <a:rPr lang="en-US" sz="1600" smtClean="0"/>
              <a:t> el </a:t>
            </a:r>
            <a:r>
              <a:rPr lang="en-US" sz="1600" err="1" smtClean="0"/>
              <a:t>estandar</a:t>
            </a:r>
            <a:r>
              <a:rPr lang="en-US" sz="1800" smtClean="0"/>
              <a:t>.</a:t>
            </a:r>
            <a:endParaRPr lang="en-US" sz="1800"/>
          </a:p>
        </p:txBody>
      </p:sp>
      <p:pic>
        <p:nvPicPr>
          <p:cNvPr id="33796" name="Picture 4" descr="507freqrng"/>
          <p:cNvPicPr>
            <a:picLocks noChangeAspect="1" noChangeArrowheads="1"/>
          </p:cNvPicPr>
          <p:nvPr/>
        </p:nvPicPr>
        <p:blipFill>
          <a:blip r:embed="rId2" cstate="print"/>
          <a:srcRect/>
          <a:stretch>
            <a:fillRect/>
          </a:stretch>
        </p:blipFill>
        <p:spPr bwMode="auto">
          <a:xfrm>
            <a:off x="2667000" y="3429000"/>
            <a:ext cx="4343400" cy="700088"/>
          </a:xfrm>
          <a:prstGeom prst="rect">
            <a:avLst/>
          </a:prstGeom>
          <a:noFill/>
        </p:spPr>
      </p:pic>
      <p:pic>
        <p:nvPicPr>
          <p:cNvPr id="33797" name="Picture 5" descr="display_close"/>
          <p:cNvPicPr>
            <a:picLocks noChangeAspect="1" noChangeArrowheads="1"/>
          </p:cNvPicPr>
          <p:nvPr/>
        </p:nvPicPr>
        <p:blipFill>
          <a:blip r:embed="rId3" cstate="print"/>
          <a:srcRect/>
          <a:stretch>
            <a:fillRect/>
          </a:stretch>
        </p:blipFill>
        <p:spPr bwMode="auto">
          <a:xfrm>
            <a:off x="3276600" y="4191000"/>
            <a:ext cx="3886200" cy="2635250"/>
          </a:xfrm>
          <a:prstGeom prst="rect">
            <a:avLst/>
          </a:prstGeom>
          <a:noFill/>
        </p:spPr>
      </p:pic>
      <p:sp>
        <p:nvSpPr>
          <p:cNvPr id="33798" name="Line 6"/>
          <p:cNvSpPr>
            <a:spLocks noChangeShapeType="1"/>
          </p:cNvSpPr>
          <p:nvPr/>
        </p:nvSpPr>
        <p:spPr bwMode="auto">
          <a:xfrm>
            <a:off x="2895600" y="4953000"/>
            <a:ext cx="1295400" cy="457200"/>
          </a:xfrm>
          <a:prstGeom prst="line">
            <a:avLst/>
          </a:prstGeom>
          <a:noFill/>
          <a:ln w="31750">
            <a:solidFill>
              <a:srgbClr val="FFFF00"/>
            </a:solidFill>
            <a:round/>
            <a:headEnd/>
            <a:tailEnd type="stealth" w="lg" len="lg"/>
          </a:ln>
          <a:effectLst/>
        </p:spPr>
        <p:txBody>
          <a:bodyPr>
            <a:spAutoFit/>
          </a:bodyPr>
          <a:lstStyle/>
          <a:p>
            <a:endParaRPr lang="es-VE"/>
          </a:p>
        </p:txBody>
      </p:sp>
      <p:sp>
        <p:nvSpPr>
          <p:cNvPr id="33799" name="Oval 7"/>
          <p:cNvSpPr>
            <a:spLocks noChangeArrowheads="1"/>
          </p:cNvSpPr>
          <p:nvPr/>
        </p:nvSpPr>
        <p:spPr bwMode="auto">
          <a:xfrm>
            <a:off x="4267200" y="5308600"/>
            <a:ext cx="228600" cy="228600"/>
          </a:xfrm>
          <a:prstGeom prst="ellipse">
            <a:avLst/>
          </a:prstGeom>
          <a:noFill/>
          <a:ln w="38100" algn="ctr">
            <a:solidFill>
              <a:srgbClr val="FFFF00"/>
            </a:solidFill>
            <a:round/>
            <a:headEnd/>
            <a:tailEnd/>
          </a:ln>
          <a:effectLst/>
        </p:spPr>
        <p:txBody>
          <a:bodyPr wrap="none" anchor="ctr">
            <a:spAutoFit/>
          </a:bodyPr>
          <a:lstStyle/>
          <a:p>
            <a:endParaRPr lang="es-VE"/>
          </a:p>
        </p:txBody>
      </p:sp>
      <p:sp>
        <p:nvSpPr>
          <p:cNvPr id="33800" name="Text Box 8"/>
          <p:cNvSpPr txBox="1">
            <a:spLocks noChangeArrowheads="1"/>
          </p:cNvSpPr>
          <p:nvPr/>
        </p:nvSpPr>
        <p:spPr bwMode="auto">
          <a:xfrm>
            <a:off x="1676400" y="4648200"/>
            <a:ext cx="1447800" cy="757130"/>
          </a:xfrm>
          <a:prstGeom prst="rect">
            <a:avLst/>
          </a:prstGeom>
          <a:noFill/>
          <a:ln w="9525" algn="ctr">
            <a:noFill/>
            <a:miter lim="800000"/>
            <a:headEnd/>
            <a:tailEnd/>
          </a:ln>
          <a:effectLst/>
        </p:spPr>
        <p:txBody>
          <a:bodyPr>
            <a:spAutoFit/>
          </a:bodyPr>
          <a:lstStyle/>
          <a:p>
            <a:r>
              <a:rPr lang="en-US" err="1" smtClean="0">
                <a:solidFill>
                  <a:schemeClr val="bg1"/>
                </a:solidFill>
                <a:effectLst>
                  <a:outerShdw blurRad="38100" dist="38100" dir="2700000" algn="tl">
                    <a:srgbClr val="C0C0C0"/>
                  </a:outerShdw>
                </a:effectLst>
              </a:rPr>
              <a:t>Indicador</a:t>
            </a:r>
            <a:r>
              <a:rPr lang="en-US" smtClean="0">
                <a:solidFill>
                  <a:schemeClr val="bg1"/>
                </a:solidFill>
                <a:effectLst>
                  <a:outerShdw blurRad="38100" dist="38100" dir="2700000" algn="tl">
                    <a:srgbClr val="C0C0C0"/>
                  </a:outerShdw>
                </a:effectLst>
              </a:rPr>
              <a:t> del </a:t>
            </a:r>
            <a:r>
              <a:rPr lang="en-US" err="1" smtClean="0">
                <a:solidFill>
                  <a:schemeClr val="bg1"/>
                </a:solidFill>
                <a:effectLst>
                  <a:outerShdw blurRad="38100" dist="38100" dir="2700000" algn="tl">
                    <a:srgbClr val="C0C0C0"/>
                  </a:outerShdw>
                </a:effectLst>
              </a:rPr>
              <a:t>rango</a:t>
            </a:r>
            <a:r>
              <a:rPr lang="en-US" smtClean="0">
                <a:solidFill>
                  <a:schemeClr val="bg1"/>
                </a:solidFill>
                <a:effectLst>
                  <a:outerShdw blurRad="38100" dist="38100" dir="2700000" algn="tl">
                    <a:srgbClr val="C0C0C0"/>
                  </a:outerShdw>
                </a:effectLst>
              </a:rPr>
              <a:t> de la frecuencia</a:t>
            </a:r>
            <a:endParaRPr lang="en-US">
              <a:solidFill>
                <a:schemeClr val="bg1"/>
              </a:solidFill>
              <a:effectLst>
                <a:outerShdw blurRad="38100" dist="38100" dir="2700000" algn="tl">
                  <a:srgbClr val="C0C0C0"/>
                </a:outerShdw>
              </a:effectLst>
            </a:endParaRPr>
          </a:p>
        </p:txBody>
      </p:sp>
      <p:sp>
        <p:nvSpPr>
          <p:cNvPr id="33801" name="Text Box 9"/>
          <p:cNvSpPr txBox="1">
            <a:spLocks noChangeArrowheads="1"/>
          </p:cNvSpPr>
          <p:nvPr/>
        </p:nvSpPr>
        <p:spPr bwMode="auto">
          <a:xfrm>
            <a:off x="7239000" y="3200400"/>
            <a:ext cx="1752600" cy="3637919"/>
          </a:xfrm>
          <a:prstGeom prst="rect">
            <a:avLst/>
          </a:prstGeom>
          <a:solidFill>
            <a:srgbClr val="C0C0C0"/>
          </a:solidFill>
          <a:ln w="9525" algn="ctr">
            <a:noFill/>
            <a:miter lim="800000"/>
            <a:headEnd/>
            <a:tailEnd/>
          </a:ln>
          <a:effectLst/>
        </p:spPr>
        <p:txBody>
          <a:bodyPr wrap="square">
            <a:spAutoFit/>
          </a:bodyPr>
          <a:lstStyle/>
          <a:p>
            <a:r>
              <a:rPr lang="en-US" smtClean="0">
                <a:effectLst>
                  <a:outerShdw blurRad="38100" dist="38100" dir="2700000" algn="tl">
                    <a:srgbClr val="000000"/>
                  </a:outerShdw>
                </a:effectLst>
              </a:rPr>
              <a:t>Las </a:t>
            </a:r>
            <a:r>
              <a:rPr lang="en-US" err="1" smtClean="0">
                <a:effectLst>
                  <a:outerShdw blurRad="38100" dist="38100" dir="2700000" algn="tl">
                    <a:srgbClr val="000000"/>
                  </a:outerShdw>
                </a:effectLst>
              </a:rPr>
              <a:t>Opciones</a:t>
            </a:r>
            <a:r>
              <a:rPr lang="en-US" smtClean="0">
                <a:effectLst>
                  <a:outerShdw blurRad="38100" dist="38100" dir="2700000" algn="tl">
                    <a:srgbClr val="000000"/>
                  </a:outerShdw>
                </a:effectLst>
              </a:rPr>
              <a:t> de </a:t>
            </a:r>
            <a:r>
              <a:rPr lang="en-US" err="1" smtClean="0">
                <a:effectLst>
                  <a:outerShdw blurRad="38100" dist="38100" dir="2700000" algn="tl">
                    <a:srgbClr val="000000"/>
                  </a:outerShdw>
                </a:effectLst>
              </a:rPr>
              <a:t>selección</a:t>
            </a:r>
            <a:r>
              <a:rPr lang="en-US" smtClean="0">
                <a:effectLst>
                  <a:outerShdw blurRad="38100" dist="38100" dir="2700000" algn="tl">
                    <a:srgbClr val="000000"/>
                  </a:outerShdw>
                </a:effectLst>
              </a:rPr>
              <a:t> </a:t>
            </a:r>
            <a:r>
              <a:rPr lang="en-US" err="1" smtClean="0">
                <a:effectLst>
                  <a:outerShdw blurRad="38100" dist="38100" dir="2700000" algn="tl">
                    <a:srgbClr val="000000"/>
                  </a:outerShdw>
                </a:effectLst>
              </a:rPr>
              <a:t>apareceran</a:t>
            </a:r>
            <a:r>
              <a:rPr lang="en-US" smtClean="0">
                <a:effectLst>
                  <a:outerShdw blurRad="38100" dist="38100" dir="2700000" algn="tl">
                    <a:srgbClr val="000000"/>
                  </a:outerShdw>
                </a:effectLst>
              </a:rPr>
              <a:t> en la </a:t>
            </a:r>
            <a:r>
              <a:rPr lang="en-US" err="1" smtClean="0">
                <a:effectLst>
                  <a:outerShdw blurRad="38100" dist="38100" dir="2700000" algn="tl">
                    <a:srgbClr val="000000"/>
                  </a:outerShdw>
                </a:effectLst>
              </a:rPr>
              <a:t>ventana</a:t>
            </a:r>
            <a:r>
              <a:rPr lang="en-US" smtClean="0">
                <a:effectLst>
                  <a:outerShdw blurRad="38100" dist="38100" dir="2700000" algn="tl">
                    <a:srgbClr val="000000"/>
                  </a:outerShdw>
                </a:effectLst>
              </a:rPr>
              <a:t>. </a:t>
            </a:r>
            <a:r>
              <a:rPr lang="en-US" err="1" smtClean="0">
                <a:effectLst>
                  <a:outerShdw blurRad="38100" dist="38100" dir="2700000" algn="tl">
                    <a:srgbClr val="000000"/>
                  </a:outerShdw>
                </a:effectLst>
              </a:rPr>
              <a:t>Utilice</a:t>
            </a:r>
            <a:r>
              <a:rPr lang="en-US" smtClean="0">
                <a:effectLst>
                  <a:outerShdw blurRad="38100" dist="38100" dir="2700000" algn="tl">
                    <a:srgbClr val="000000"/>
                  </a:outerShdw>
                </a:effectLst>
              </a:rPr>
              <a:t> los </a:t>
            </a:r>
            <a:r>
              <a:rPr lang="en-US" err="1" smtClean="0">
                <a:effectLst>
                  <a:outerShdw blurRad="38100" dist="38100" dir="2700000" algn="tl">
                    <a:srgbClr val="000000"/>
                  </a:outerShdw>
                </a:effectLst>
              </a:rPr>
              <a:t>botones</a:t>
            </a:r>
            <a:r>
              <a:rPr lang="en-US" smtClean="0">
                <a:effectLst>
                  <a:outerShdw blurRad="38100" dist="38100" dir="2700000" algn="tl">
                    <a:srgbClr val="000000"/>
                  </a:outerShdw>
                </a:effectLst>
              </a:rPr>
              <a:t> “UP” (</a:t>
            </a:r>
            <a:r>
              <a:rPr lang="en-US" err="1" smtClean="0">
                <a:effectLst>
                  <a:outerShdw blurRad="38100" dist="38100" dir="2700000" algn="tl">
                    <a:srgbClr val="000000"/>
                  </a:outerShdw>
                </a:effectLst>
              </a:rPr>
              <a:t>arriba</a:t>
            </a:r>
            <a:r>
              <a:rPr lang="en-US" smtClean="0">
                <a:effectLst>
                  <a:outerShdw blurRad="38100" dist="38100" dir="2700000" algn="tl">
                    <a:srgbClr val="000000"/>
                  </a:outerShdw>
                </a:effectLst>
              </a:rPr>
              <a:t>) y DOWN (</a:t>
            </a:r>
            <a:r>
              <a:rPr lang="en-US" err="1" smtClean="0">
                <a:effectLst>
                  <a:outerShdw blurRad="38100" dist="38100" dir="2700000" algn="tl">
                    <a:srgbClr val="000000"/>
                  </a:outerShdw>
                </a:effectLst>
              </a:rPr>
              <a:t>abajo</a:t>
            </a:r>
            <a:r>
              <a:rPr lang="en-US" smtClean="0">
                <a:effectLst>
                  <a:outerShdw blurRad="38100" dist="38100" dir="2700000" algn="tl">
                    <a:srgbClr val="000000"/>
                  </a:outerShdw>
                </a:effectLst>
              </a:rPr>
              <a:t>) para </a:t>
            </a:r>
            <a:r>
              <a:rPr lang="en-US" err="1" smtClean="0">
                <a:effectLst>
                  <a:outerShdw blurRad="38100" dist="38100" dir="2700000" algn="tl">
                    <a:srgbClr val="000000"/>
                  </a:outerShdw>
                </a:effectLst>
              </a:rPr>
              <a:t>seleccionar</a:t>
            </a:r>
            <a:r>
              <a:rPr lang="en-US" smtClean="0">
                <a:effectLst>
                  <a:outerShdw blurRad="38100" dist="38100" dir="2700000" algn="tl">
                    <a:srgbClr val="000000"/>
                  </a:outerShdw>
                </a:effectLst>
              </a:rPr>
              <a:t> el </a:t>
            </a:r>
            <a:r>
              <a:rPr lang="en-US" err="1" smtClean="0">
                <a:effectLst>
                  <a:outerShdw blurRad="38100" dist="38100" dir="2700000" algn="tl">
                    <a:srgbClr val="000000"/>
                  </a:outerShdw>
                </a:effectLst>
              </a:rPr>
              <a:t>rango</a:t>
            </a:r>
            <a:r>
              <a:rPr lang="en-US" smtClean="0">
                <a:effectLst>
                  <a:outerShdw blurRad="38100" dist="38100" dir="2700000" algn="tl">
                    <a:srgbClr val="000000"/>
                  </a:outerShdw>
                </a:effectLst>
              </a:rPr>
              <a:t> </a:t>
            </a:r>
            <a:r>
              <a:rPr lang="en-US" err="1" smtClean="0">
                <a:effectLst>
                  <a:outerShdw blurRad="38100" dist="38100" dir="2700000" algn="tl">
                    <a:srgbClr val="000000"/>
                  </a:outerShdw>
                </a:effectLst>
              </a:rPr>
              <a:t>deseado</a:t>
            </a:r>
            <a:r>
              <a:rPr lang="en-US" smtClean="0">
                <a:effectLst>
                  <a:outerShdw blurRad="38100" dist="38100" dir="2700000" algn="tl">
                    <a:srgbClr val="000000"/>
                  </a:outerShdw>
                </a:effectLst>
              </a:rPr>
              <a:t> y </a:t>
            </a:r>
            <a:r>
              <a:rPr lang="en-US" err="1" smtClean="0">
                <a:effectLst>
                  <a:outerShdw blurRad="38100" dist="38100" dir="2700000" algn="tl">
                    <a:srgbClr val="000000"/>
                  </a:outerShdw>
                </a:effectLst>
              </a:rPr>
              <a:t>luego</a:t>
            </a:r>
            <a:r>
              <a:rPr lang="en-US" smtClean="0">
                <a:effectLst>
                  <a:outerShdw blurRad="38100" dist="38100" dir="2700000" algn="tl">
                    <a:srgbClr val="000000"/>
                  </a:outerShdw>
                </a:effectLst>
              </a:rPr>
              <a:t> pulse “Measure” (Medida) para </a:t>
            </a:r>
            <a:r>
              <a:rPr lang="en-US" err="1" smtClean="0">
                <a:effectLst>
                  <a:outerShdw blurRad="38100" dist="38100" dir="2700000" algn="tl">
                    <a:srgbClr val="000000"/>
                  </a:outerShdw>
                </a:effectLst>
              </a:rPr>
              <a:t>volver</a:t>
            </a:r>
            <a:r>
              <a:rPr lang="en-US" smtClean="0">
                <a:effectLst>
                  <a:outerShdw blurRad="38100" dist="38100" dir="2700000" algn="tl">
                    <a:srgbClr val="000000"/>
                  </a:outerShdw>
                </a:effectLst>
              </a:rPr>
              <a:t> al </a:t>
            </a:r>
            <a:r>
              <a:rPr lang="en-US" err="1" smtClean="0">
                <a:effectLst>
                  <a:outerShdw blurRad="38100" dist="38100" dir="2700000" algn="tl">
                    <a:srgbClr val="000000"/>
                  </a:outerShdw>
                </a:effectLst>
              </a:rPr>
              <a:t>estado</a:t>
            </a:r>
            <a:r>
              <a:rPr lang="en-US" smtClean="0">
                <a:effectLst>
                  <a:outerShdw blurRad="38100" dist="38100" dir="2700000" algn="tl">
                    <a:srgbClr val="000000"/>
                  </a:outerShdw>
                </a:effectLst>
              </a:rPr>
              <a:t> </a:t>
            </a:r>
            <a:r>
              <a:rPr lang="en-US" err="1" smtClean="0">
                <a:effectLst>
                  <a:outerShdw blurRad="38100" dist="38100" dir="2700000" algn="tl">
                    <a:srgbClr val="000000"/>
                  </a:outerShdw>
                </a:effectLst>
              </a:rPr>
              <a:t>listo</a:t>
            </a:r>
            <a:r>
              <a:rPr lang="en-US" smtClean="0">
                <a:effectLst>
                  <a:outerShdw blurRad="38100" dist="38100" dir="2700000" algn="tl">
                    <a:srgbClr val="000000"/>
                  </a:outerShdw>
                </a:effectLst>
              </a:rPr>
              <a:t>.</a:t>
            </a:r>
            <a:endParaRPr lang="en-US">
              <a:effectLst>
                <a:outerShdw blurRad="38100" dist="38100" dir="2700000" algn="tl">
                  <a:srgbClr val="000000"/>
                </a:outerShdw>
              </a:effectLst>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1000"/>
                                  </p:stCondLst>
                                  <p:childTnLst>
                                    <p:set>
                                      <p:cBhvr>
                                        <p:cTn id="6" dur="1" fill="hold">
                                          <p:stCondLst>
                                            <p:cond delay="0"/>
                                          </p:stCondLst>
                                        </p:cTn>
                                        <p:tgtEl>
                                          <p:spTgt spid="33800"/>
                                        </p:tgtEl>
                                        <p:attrNameLst>
                                          <p:attrName>style.visibility</p:attrName>
                                        </p:attrNameLst>
                                      </p:cBhvr>
                                      <p:to>
                                        <p:strVal val="visible"/>
                                      </p:to>
                                    </p:set>
                                    <p:animEffect transition="in" filter="checkerboard(across)">
                                      <p:cBhvr>
                                        <p:cTn id="7" dur="500"/>
                                        <p:tgtEl>
                                          <p:spTgt spid="33800"/>
                                        </p:tgtEl>
                                      </p:cBhvr>
                                    </p:animEffect>
                                  </p:childTnLst>
                                </p:cTn>
                              </p:par>
                            </p:childTnLst>
                          </p:cTn>
                        </p:par>
                        <p:par>
                          <p:cTn id="8" fill="hold">
                            <p:stCondLst>
                              <p:cond delay="1500"/>
                            </p:stCondLst>
                            <p:childTnLst>
                              <p:par>
                                <p:cTn id="9" presetID="17" presetClass="entr" presetSubtype="8" fill="hold" grpId="0" nodeType="afterEffect">
                                  <p:stCondLst>
                                    <p:cond delay="500"/>
                                  </p:stCondLst>
                                  <p:childTnLst>
                                    <p:set>
                                      <p:cBhvr>
                                        <p:cTn id="10" dur="1" fill="hold">
                                          <p:stCondLst>
                                            <p:cond delay="0"/>
                                          </p:stCondLst>
                                        </p:cTn>
                                        <p:tgtEl>
                                          <p:spTgt spid="33798"/>
                                        </p:tgtEl>
                                        <p:attrNameLst>
                                          <p:attrName>style.visibility</p:attrName>
                                        </p:attrNameLst>
                                      </p:cBhvr>
                                      <p:to>
                                        <p:strVal val="visible"/>
                                      </p:to>
                                    </p:set>
                                    <p:anim calcmode="lin" valueType="num">
                                      <p:cBhvr>
                                        <p:cTn id="11" dur="500" fill="hold"/>
                                        <p:tgtEl>
                                          <p:spTgt spid="33798"/>
                                        </p:tgtEl>
                                        <p:attrNameLst>
                                          <p:attrName>ppt_x</p:attrName>
                                        </p:attrNameLst>
                                      </p:cBhvr>
                                      <p:tavLst>
                                        <p:tav tm="0">
                                          <p:val>
                                            <p:strVal val="#ppt_x-#ppt_w/2"/>
                                          </p:val>
                                        </p:tav>
                                        <p:tav tm="100000">
                                          <p:val>
                                            <p:strVal val="#ppt_x"/>
                                          </p:val>
                                        </p:tav>
                                      </p:tavLst>
                                    </p:anim>
                                    <p:anim calcmode="lin" valueType="num">
                                      <p:cBhvr>
                                        <p:cTn id="12" dur="500" fill="hold"/>
                                        <p:tgtEl>
                                          <p:spTgt spid="33798"/>
                                        </p:tgtEl>
                                        <p:attrNameLst>
                                          <p:attrName>ppt_y</p:attrName>
                                        </p:attrNameLst>
                                      </p:cBhvr>
                                      <p:tavLst>
                                        <p:tav tm="0">
                                          <p:val>
                                            <p:strVal val="#ppt_y"/>
                                          </p:val>
                                        </p:tav>
                                        <p:tav tm="100000">
                                          <p:val>
                                            <p:strVal val="#ppt_y"/>
                                          </p:val>
                                        </p:tav>
                                      </p:tavLst>
                                    </p:anim>
                                    <p:anim calcmode="lin" valueType="num">
                                      <p:cBhvr>
                                        <p:cTn id="13" dur="500" fill="hold"/>
                                        <p:tgtEl>
                                          <p:spTgt spid="33798"/>
                                        </p:tgtEl>
                                        <p:attrNameLst>
                                          <p:attrName>ppt_w</p:attrName>
                                        </p:attrNameLst>
                                      </p:cBhvr>
                                      <p:tavLst>
                                        <p:tav tm="0">
                                          <p:val>
                                            <p:fltVal val="0"/>
                                          </p:val>
                                        </p:tav>
                                        <p:tav tm="100000">
                                          <p:val>
                                            <p:strVal val="#ppt_w"/>
                                          </p:val>
                                        </p:tav>
                                      </p:tavLst>
                                    </p:anim>
                                    <p:anim calcmode="lin" valueType="num">
                                      <p:cBhvr>
                                        <p:cTn id="14" dur="500" fill="hold"/>
                                        <p:tgtEl>
                                          <p:spTgt spid="33798"/>
                                        </p:tgtEl>
                                        <p:attrNameLst>
                                          <p:attrName>ppt_h</p:attrName>
                                        </p:attrNameLst>
                                      </p:cBhvr>
                                      <p:tavLst>
                                        <p:tav tm="0">
                                          <p:val>
                                            <p:strVal val="#ppt_h"/>
                                          </p:val>
                                        </p:tav>
                                        <p:tav tm="100000">
                                          <p:val>
                                            <p:strVal val="#ppt_h"/>
                                          </p:val>
                                        </p:tav>
                                      </p:tavLst>
                                    </p:anim>
                                  </p:childTnLst>
                                </p:cTn>
                              </p:par>
                            </p:childTnLst>
                          </p:cTn>
                        </p:par>
                        <p:par>
                          <p:cTn id="15" fill="hold">
                            <p:stCondLst>
                              <p:cond delay="2500"/>
                            </p:stCondLst>
                            <p:childTnLst>
                              <p:par>
                                <p:cTn id="16" presetID="4" presetClass="entr" presetSubtype="16" fill="hold" grpId="0" nodeType="afterEffect">
                                  <p:stCondLst>
                                    <p:cond delay="500"/>
                                  </p:stCondLst>
                                  <p:childTnLst>
                                    <p:set>
                                      <p:cBhvr>
                                        <p:cTn id="17" dur="1" fill="hold">
                                          <p:stCondLst>
                                            <p:cond delay="0"/>
                                          </p:stCondLst>
                                        </p:cTn>
                                        <p:tgtEl>
                                          <p:spTgt spid="33799"/>
                                        </p:tgtEl>
                                        <p:attrNameLst>
                                          <p:attrName>style.visibility</p:attrName>
                                        </p:attrNameLst>
                                      </p:cBhvr>
                                      <p:to>
                                        <p:strVal val="visible"/>
                                      </p:to>
                                    </p:set>
                                    <p:animEffect transition="in" filter="box(in)">
                                      <p:cBhvr>
                                        <p:cTn id="18" dur="500"/>
                                        <p:tgtEl>
                                          <p:spTgt spid="33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p:bldP spid="33799" grpId="0" animBg="1"/>
      <p:bldP spid="3380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smtClean="0"/>
              <a:t>507C</a:t>
            </a:r>
            <a:endParaRPr lang="en-US"/>
          </a:p>
        </p:txBody>
      </p:sp>
      <p:pic>
        <p:nvPicPr>
          <p:cNvPr id="12309" name="Picture 21" descr="507C_unit_crop"/>
          <p:cNvPicPr>
            <a:picLocks noChangeAspect="1" noChangeArrowheads="1"/>
          </p:cNvPicPr>
          <p:nvPr/>
        </p:nvPicPr>
        <p:blipFill>
          <a:blip r:embed="rId3" cstate="print"/>
          <a:srcRect/>
          <a:stretch>
            <a:fillRect/>
          </a:stretch>
        </p:blipFill>
        <p:spPr bwMode="auto">
          <a:xfrm>
            <a:off x="3886200" y="762000"/>
            <a:ext cx="2928938" cy="6096000"/>
          </a:xfrm>
          <a:prstGeom prst="rect">
            <a:avLst/>
          </a:prstGeom>
          <a:noFill/>
        </p:spPr>
      </p:pic>
      <p:sp>
        <p:nvSpPr>
          <p:cNvPr id="12304" name="Oval 16"/>
          <p:cNvSpPr>
            <a:spLocks noChangeArrowheads="1"/>
          </p:cNvSpPr>
          <p:nvPr/>
        </p:nvSpPr>
        <p:spPr bwMode="auto">
          <a:xfrm>
            <a:off x="5486400" y="5410200"/>
            <a:ext cx="228600" cy="228600"/>
          </a:xfrm>
          <a:prstGeom prst="ellipse">
            <a:avLst/>
          </a:prstGeom>
          <a:solidFill>
            <a:srgbClr val="00FF00"/>
          </a:solidFill>
          <a:ln w="3175">
            <a:solidFill>
              <a:schemeClr val="tx1"/>
            </a:solidFill>
            <a:round/>
            <a:headEnd/>
            <a:tailEnd/>
          </a:ln>
          <a:effectLst/>
        </p:spPr>
        <p:txBody>
          <a:bodyPr wrap="none" anchor="ctr"/>
          <a:lstStyle/>
          <a:p>
            <a:endParaRPr lang="es-VE"/>
          </a:p>
        </p:txBody>
      </p:sp>
      <p:sp>
        <p:nvSpPr>
          <p:cNvPr id="12303" name="Oval 15"/>
          <p:cNvSpPr>
            <a:spLocks noChangeArrowheads="1"/>
          </p:cNvSpPr>
          <p:nvPr/>
        </p:nvSpPr>
        <p:spPr bwMode="auto">
          <a:xfrm>
            <a:off x="5029200" y="5410200"/>
            <a:ext cx="228600" cy="228600"/>
          </a:xfrm>
          <a:prstGeom prst="ellipse">
            <a:avLst/>
          </a:prstGeom>
          <a:solidFill>
            <a:srgbClr val="FF0000"/>
          </a:solidFill>
          <a:ln w="3175">
            <a:solidFill>
              <a:schemeClr val="tx1"/>
            </a:solidFill>
            <a:round/>
            <a:headEnd/>
            <a:tailEnd/>
          </a:ln>
          <a:effectLst/>
        </p:spPr>
        <p:txBody>
          <a:bodyPr wrap="none" anchor="ctr"/>
          <a:lstStyle/>
          <a:p>
            <a:endParaRPr lang="es-VE"/>
          </a:p>
        </p:txBody>
      </p:sp>
      <p:grpSp>
        <p:nvGrpSpPr>
          <p:cNvPr id="12301" name="Group 13"/>
          <p:cNvGrpSpPr>
            <a:grpSpLocks/>
          </p:cNvGrpSpPr>
          <p:nvPr/>
        </p:nvGrpSpPr>
        <p:grpSpPr bwMode="auto">
          <a:xfrm>
            <a:off x="5791200" y="5333997"/>
            <a:ext cx="2895600" cy="534988"/>
            <a:chOff x="3696" y="3312"/>
            <a:chExt cx="1824" cy="337"/>
          </a:xfrm>
        </p:grpSpPr>
        <p:sp>
          <p:nvSpPr>
            <p:cNvPr id="12299" name="Line 11"/>
            <p:cNvSpPr>
              <a:spLocks noChangeShapeType="1"/>
            </p:cNvSpPr>
            <p:nvPr/>
          </p:nvSpPr>
          <p:spPr bwMode="auto">
            <a:xfrm>
              <a:off x="3696" y="3456"/>
              <a:ext cx="672" cy="0"/>
            </a:xfrm>
            <a:prstGeom prst="line">
              <a:avLst/>
            </a:prstGeom>
            <a:noFill/>
            <a:ln w="47625">
              <a:solidFill>
                <a:srgbClr val="FFFF00"/>
              </a:solidFill>
              <a:round/>
              <a:headEnd type="stealth" w="med" len="med"/>
              <a:tailEnd/>
            </a:ln>
            <a:effectLst/>
          </p:spPr>
          <p:txBody>
            <a:bodyPr/>
            <a:lstStyle/>
            <a:p>
              <a:endParaRPr lang="es-VE"/>
            </a:p>
          </p:txBody>
        </p:sp>
        <p:sp>
          <p:nvSpPr>
            <p:cNvPr id="12300" name="Text Box 12"/>
            <p:cNvSpPr txBox="1">
              <a:spLocks noChangeArrowheads="1"/>
            </p:cNvSpPr>
            <p:nvPr/>
          </p:nvSpPr>
          <p:spPr bwMode="auto">
            <a:xfrm>
              <a:off x="4416" y="3312"/>
              <a:ext cx="1104" cy="337"/>
            </a:xfrm>
            <a:prstGeom prst="rect">
              <a:avLst/>
            </a:prstGeom>
            <a:noFill/>
            <a:ln w="9525">
              <a:noFill/>
              <a:miter lim="800000"/>
              <a:headEnd/>
              <a:tailEnd/>
            </a:ln>
            <a:effectLst/>
          </p:spPr>
          <p:txBody>
            <a:bodyPr>
              <a:spAutoFit/>
            </a:bodyPr>
            <a:lstStyle/>
            <a:p>
              <a:r>
                <a:rPr lang="en-US" smtClean="0">
                  <a:solidFill>
                    <a:schemeClr val="bg1"/>
                  </a:solidFill>
                  <a:effectLst>
                    <a:outerShdw blurRad="38100" dist="38100" dir="2700000" algn="tl">
                      <a:srgbClr val="C0C0C0"/>
                    </a:outerShdw>
                  </a:effectLst>
                </a:rPr>
                <a:t>Luces indicadoras</a:t>
              </a:r>
              <a:endParaRPr lang="en-US">
                <a:solidFill>
                  <a:schemeClr val="bg1"/>
                </a:solidFill>
                <a:effectLst>
                  <a:outerShdw blurRad="38100" dist="38100" dir="2700000" algn="tl">
                    <a:srgbClr val="C0C0C0"/>
                  </a:outerShdw>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500"/>
                                  </p:stCondLst>
                                  <p:childTnLst>
                                    <p:set>
                                      <p:cBhvr>
                                        <p:cTn id="6" dur="1" fill="hold">
                                          <p:stCondLst>
                                            <p:cond delay="0"/>
                                          </p:stCondLst>
                                        </p:cTn>
                                        <p:tgtEl>
                                          <p:spTgt spid="12301"/>
                                        </p:tgtEl>
                                        <p:attrNameLst>
                                          <p:attrName>style.visibility</p:attrName>
                                        </p:attrNameLst>
                                      </p:cBhvr>
                                      <p:to>
                                        <p:strVal val="visible"/>
                                      </p:to>
                                    </p:set>
                                    <p:anim calcmode="lin" valueType="num">
                                      <p:cBhvr additive="base">
                                        <p:cTn id="7" dur="500" fill="hold"/>
                                        <p:tgtEl>
                                          <p:spTgt spid="12301"/>
                                        </p:tgtEl>
                                        <p:attrNameLst>
                                          <p:attrName>ppt_x</p:attrName>
                                        </p:attrNameLst>
                                      </p:cBhvr>
                                      <p:tavLst>
                                        <p:tav tm="0">
                                          <p:val>
                                            <p:strVal val="1+#ppt_w/2"/>
                                          </p:val>
                                        </p:tav>
                                        <p:tav tm="100000">
                                          <p:val>
                                            <p:strVal val="#ppt_x"/>
                                          </p:val>
                                        </p:tav>
                                      </p:tavLst>
                                    </p:anim>
                                    <p:anim calcmode="lin" valueType="num">
                                      <p:cBhvr additive="base">
                                        <p:cTn id="8" dur="500" fill="hold"/>
                                        <p:tgtEl>
                                          <p:spTgt spid="123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3" name="Picture 7" descr="plucking2w"/>
          <p:cNvPicPr>
            <a:picLocks noChangeAspect="1" noChangeArrowheads="1"/>
          </p:cNvPicPr>
          <p:nvPr/>
        </p:nvPicPr>
        <p:blipFill>
          <a:blip r:embed="rId3" cstate="print"/>
          <a:srcRect/>
          <a:stretch>
            <a:fillRect/>
          </a:stretch>
        </p:blipFill>
        <p:spPr bwMode="auto">
          <a:xfrm>
            <a:off x="1600200" y="1295400"/>
            <a:ext cx="7239000" cy="5429250"/>
          </a:xfrm>
          <a:prstGeom prst="rect">
            <a:avLst/>
          </a:prstGeom>
          <a:noFill/>
        </p:spPr>
      </p:pic>
      <p:sp>
        <p:nvSpPr>
          <p:cNvPr id="14338" name="Rectangle 2"/>
          <p:cNvSpPr>
            <a:spLocks noGrp="1" noChangeArrowheads="1"/>
          </p:cNvSpPr>
          <p:nvPr>
            <p:ph type="title"/>
          </p:nvPr>
        </p:nvSpPr>
        <p:spPr/>
        <p:txBody>
          <a:bodyPr/>
          <a:lstStyle/>
          <a:p>
            <a:r>
              <a:rPr lang="en-US"/>
              <a:t> </a:t>
            </a:r>
            <a:r>
              <a:rPr lang="en-US" smtClean="0"/>
              <a:t>TENSIOMETRO </a:t>
            </a:r>
            <a:r>
              <a:rPr lang="en-US"/>
              <a:t>507C</a:t>
            </a:r>
          </a:p>
        </p:txBody>
      </p:sp>
      <p:sp>
        <p:nvSpPr>
          <p:cNvPr id="14340" name="Line 4"/>
          <p:cNvSpPr>
            <a:spLocks noChangeShapeType="1"/>
          </p:cNvSpPr>
          <p:nvPr/>
        </p:nvSpPr>
        <p:spPr bwMode="auto">
          <a:xfrm>
            <a:off x="6477000" y="3657600"/>
            <a:ext cx="0" cy="990600"/>
          </a:xfrm>
          <a:prstGeom prst="line">
            <a:avLst/>
          </a:prstGeom>
          <a:noFill/>
          <a:ln w="44450" cap="sq">
            <a:solidFill>
              <a:srgbClr val="FFFF00"/>
            </a:solidFill>
            <a:round/>
            <a:headEnd type="none" w="sm" len="sm"/>
            <a:tailEnd type="triangle" w="med" len="med"/>
          </a:ln>
          <a:effectLst/>
        </p:spPr>
        <p:txBody>
          <a:bodyPr wrap="none" anchor="ctr"/>
          <a:lstStyle/>
          <a:p>
            <a:endParaRPr lang="es-VE"/>
          </a:p>
        </p:txBody>
      </p:sp>
      <p:sp>
        <p:nvSpPr>
          <p:cNvPr id="14341" name="Text Box 5"/>
          <p:cNvSpPr txBox="1">
            <a:spLocks noChangeArrowheads="1"/>
          </p:cNvSpPr>
          <p:nvPr/>
        </p:nvSpPr>
        <p:spPr bwMode="auto">
          <a:xfrm>
            <a:off x="0" y="1143000"/>
            <a:ext cx="5562600" cy="1643527"/>
          </a:xfrm>
          <a:prstGeom prst="rect">
            <a:avLst/>
          </a:prstGeom>
          <a:solidFill>
            <a:srgbClr val="C0C0C0"/>
          </a:solidFill>
          <a:ln w="9525">
            <a:noFill/>
            <a:miter lim="800000"/>
            <a:headEnd/>
            <a:tailEnd/>
          </a:ln>
          <a:effectLst/>
        </p:spPr>
        <p:txBody>
          <a:bodyPr>
            <a:spAutoFit/>
          </a:bodyPr>
          <a:lstStyle/>
          <a:p>
            <a:pPr>
              <a:buFont typeface="Wingdings" pitchFamily="2" charset="2"/>
              <a:buChar char="n"/>
            </a:pPr>
            <a:r>
              <a:rPr lang="en-US">
                <a:solidFill>
                  <a:schemeClr val="accent2"/>
                </a:solidFill>
                <a:effectLst>
                  <a:outerShdw blurRad="38100" dist="38100" dir="2700000" algn="tl">
                    <a:srgbClr val="000000"/>
                  </a:outerShdw>
                </a:effectLst>
              </a:rPr>
              <a:t> </a:t>
            </a:r>
            <a:r>
              <a:rPr lang="en-US" smtClean="0">
                <a:solidFill>
                  <a:schemeClr val="accent2"/>
                </a:solidFill>
                <a:effectLst>
                  <a:outerShdw blurRad="38100" dist="38100" dir="2700000" algn="tl">
                    <a:srgbClr val="000000"/>
                  </a:outerShdw>
                </a:effectLst>
              </a:rPr>
              <a:t>Toque la </a:t>
            </a:r>
            <a:r>
              <a:rPr lang="en-US" err="1" smtClean="0">
                <a:solidFill>
                  <a:schemeClr val="accent2"/>
                </a:solidFill>
                <a:effectLst>
                  <a:outerShdw blurRad="38100" dist="38100" dir="2700000" algn="tl">
                    <a:srgbClr val="000000"/>
                  </a:outerShdw>
                </a:effectLst>
              </a:rPr>
              <a:t>banda</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externa</a:t>
            </a:r>
            <a:r>
              <a:rPr lang="en-US" smtClean="0">
                <a:solidFill>
                  <a:schemeClr val="accent2"/>
                </a:solidFill>
                <a:effectLst>
                  <a:outerShdw blurRad="38100" dist="38100" dir="2700000" algn="tl">
                    <a:srgbClr val="000000"/>
                  </a:outerShdw>
                </a:effectLst>
              </a:rPr>
              <a:t> de la </a:t>
            </a:r>
            <a:r>
              <a:rPr lang="en-US" err="1" smtClean="0">
                <a:solidFill>
                  <a:schemeClr val="accent2"/>
                </a:solidFill>
                <a:effectLst>
                  <a:outerShdw blurRad="38100" dist="38100" dir="2700000" algn="tl">
                    <a:srgbClr val="000000"/>
                  </a:outerShdw>
                </a:effectLst>
              </a:rPr>
              <a:t>correa</a:t>
            </a:r>
            <a:r>
              <a:rPr lang="en-US" smtClean="0">
                <a:solidFill>
                  <a:schemeClr val="accent2"/>
                </a:solidFill>
                <a:effectLst>
                  <a:outerShdw blurRad="38100" dist="38100" dir="2700000" algn="tl">
                    <a:srgbClr val="000000"/>
                  </a:outerShdw>
                </a:effectLst>
              </a:rPr>
              <a:t> para </a:t>
            </a:r>
            <a:r>
              <a:rPr lang="en-US" err="1" smtClean="0">
                <a:solidFill>
                  <a:schemeClr val="accent2"/>
                </a:solidFill>
                <a:effectLst>
                  <a:outerShdw blurRad="38100" dist="38100" dir="2700000" algn="tl">
                    <a:srgbClr val="000000"/>
                  </a:outerShdw>
                </a:effectLst>
              </a:rPr>
              <a:t>que</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vibre</a:t>
            </a:r>
            <a:r>
              <a:rPr lang="en-US" smtClean="0">
                <a:solidFill>
                  <a:schemeClr val="accent2"/>
                </a:solidFill>
                <a:effectLst>
                  <a:outerShdw blurRad="38100" dist="38100" dir="2700000" algn="tl">
                    <a:srgbClr val="000000"/>
                  </a:outerShdw>
                </a:effectLst>
              </a:rPr>
              <a:t>, </a:t>
            </a:r>
            <a:r>
              <a:rPr lang="es-VE" smtClean="0">
                <a:solidFill>
                  <a:schemeClr val="accent2"/>
                </a:solidFill>
                <a:effectLst>
                  <a:outerShdw blurRad="38100" dist="38100" dir="2700000" algn="tl">
                    <a:srgbClr val="000000"/>
                  </a:outerShdw>
                </a:effectLst>
              </a:rPr>
              <a:t>En algunos casos, puede ser necesario golpear la correa con el mango de un destornillador o algún otro dispositivo no destructivo a fin de lograr la vibración suficiente para medir. En cualquier caso, tenga cuidado de no dañar la correa u otros componentes de la transmisión</a:t>
            </a:r>
            <a:r>
              <a:rPr lang="en-US" smtClean="0">
                <a:solidFill>
                  <a:schemeClr val="accent2"/>
                </a:solidFill>
                <a:effectLst>
                  <a:outerShdw blurRad="38100" dist="38100" dir="2700000" algn="tl">
                    <a:srgbClr val="000000"/>
                  </a:outerShdw>
                </a:effectLst>
              </a:rPr>
              <a:t>.</a:t>
            </a:r>
            <a:endParaRPr lang="en-US">
              <a:solidFill>
                <a:schemeClr val="accent2"/>
              </a:solidFill>
              <a:effectLst>
                <a:outerShdw blurRad="38100" dist="38100" dir="2700000" algn="tl">
                  <a:srgbClr val="000000"/>
                </a:outerShdw>
              </a:effectLst>
            </a:endParaRPr>
          </a:p>
        </p:txBody>
      </p:sp>
      <p:sp>
        <p:nvSpPr>
          <p:cNvPr id="14342" name="Line 6"/>
          <p:cNvSpPr>
            <a:spLocks noChangeShapeType="1"/>
          </p:cNvSpPr>
          <p:nvPr/>
        </p:nvSpPr>
        <p:spPr bwMode="auto">
          <a:xfrm>
            <a:off x="6477000" y="3657600"/>
            <a:ext cx="0" cy="990600"/>
          </a:xfrm>
          <a:prstGeom prst="line">
            <a:avLst/>
          </a:prstGeom>
          <a:noFill/>
          <a:ln w="44450" cap="sq">
            <a:solidFill>
              <a:srgbClr val="FFFF00"/>
            </a:solidFill>
            <a:round/>
            <a:headEnd type="none" w="sm" len="sm"/>
            <a:tailEnd type="triangle" w="med" len="med"/>
          </a:ln>
          <a:effectLst/>
        </p:spPr>
        <p:txBody>
          <a:bodyPr wrap="none" anchor="ctr"/>
          <a:lstStyle/>
          <a:p>
            <a:endParaRPr lang="es-VE"/>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4341"/>
                                        </p:tgtEl>
                                        <p:attrNameLst>
                                          <p:attrName>style.visibility</p:attrName>
                                        </p:attrNameLst>
                                      </p:cBhvr>
                                      <p:to>
                                        <p:strVal val="visible"/>
                                      </p:to>
                                    </p:set>
                                    <p:anim calcmode="lin" valueType="num">
                                      <p:cBhvr additive="base">
                                        <p:cTn id="7" dur="500" fill="hold"/>
                                        <p:tgtEl>
                                          <p:spTgt spid="14341"/>
                                        </p:tgtEl>
                                        <p:attrNameLst>
                                          <p:attrName>ppt_x</p:attrName>
                                        </p:attrNameLst>
                                      </p:cBhvr>
                                      <p:tavLst>
                                        <p:tav tm="0">
                                          <p:val>
                                            <p:strVal val="0-#ppt_w/2"/>
                                          </p:val>
                                        </p:tav>
                                        <p:tav tm="100000">
                                          <p:val>
                                            <p:strVal val="#ppt_x"/>
                                          </p:val>
                                        </p:tav>
                                      </p:tavLst>
                                    </p:anim>
                                    <p:anim calcmode="lin" valueType="num">
                                      <p:cBhvr additive="base">
                                        <p:cTn id="8" dur="500" fill="hold"/>
                                        <p:tgtEl>
                                          <p:spTgt spid="14341"/>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7" presetClass="entr" presetSubtype="1" fill="hold" grpId="0" nodeType="afterEffect">
                                  <p:stCondLst>
                                    <p:cond delay="1000"/>
                                  </p:stCondLst>
                                  <p:childTnLst>
                                    <p:set>
                                      <p:cBhvr>
                                        <p:cTn id="11" dur="1" fill="hold">
                                          <p:stCondLst>
                                            <p:cond delay="0"/>
                                          </p:stCondLst>
                                        </p:cTn>
                                        <p:tgtEl>
                                          <p:spTgt spid="14340"/>
                                        </p:tgtEl>
                                        <p:attrNameLst>
                                          <p:attrName>style.visibility</p:attrName>
                                        </p:attrNameLst>
                                      </p:cBhvr>
                                      <p:to>
                                        <p:strVal val="visible"/>
                                      </p:to>
                                    </p:set>
                                    <p:anim calcmode="lin" valueType="num">
                                      <p:cBhvr>
                                        <p:cTn id="12" dur="500" fill="hold"/>
                                        <p:tgtEl>
                                          <p:spTgt spid="14340"/>
                                        </p:tgtEl>
                                        <p:attrNameLst>
                                          <p:attrName>ppt_x</p:attrName>
                                        </p:attrNameLst>
                                      </p:cBhvr>
                                      <p:tavLst>
                                        <p:tav tm="0">
                                          <p:val>
                                            <p:strVal val="#ppt_x"/>
                                          </p:val>
                                        </p:tav>
                                        <p:tav tm="100000">
                                          <p:val>
                                            <p:strVal val="#ppt_x"/>
                                          </p:val>
                                        </p:tav>
                                      </p:tavLst>
                                    </p:anim>
                                    <p:anim calcmode="lin" valueType="num">
                                      <p:cBhvr>
                                        <p:cTn id="13" dur="500" fill="hold"/>
                                        <p:tgtEl>
                                          <p:spTgt spid="14340"/>
                                        </p:tgtEl>
                                        <p:attrNameLst>
                                          <p:attrName>ppt_y</p:attrName>
                                        </p:attrNameLst>
                                      </p:cBhvr>
                                      <p:tavLst>
                                        <p:tav tm="0">
                                          <p:val>
                                            <p:strVal val="#ppt_y-#ppt_h/2"/>
                                          </p:val>
                                        </p:tav>
                                        <p:tav tm="100000">
                                          <p:val>
                                            <p:strVal val="#ppt_y"/>
                                          </p:val>
                                        </p:tav>
                                      </p:tavLst>
                                    </p:anim>
                                    <p:anim calcmode="lin" valueType="num">
                                      <p:cBhvr>
                                        <p:cTn id="14" dur="500" fill="hold"/>
                                        <p:tgtEl>
                                          <p:spTgt spid="14340"/>
                                        </p:tgtEl>
                                        <p:attrNameLst>
                                          <p:attrName>ppt_w</p:attrName>
                                        </p:attrNameLst>
                                      </p:cBhvr>
                                      <p:tavLst>
                                        <p:tav tm="0">
                                          <p:val>
                                            <p:strVal val="#ppt_w"/>
                                          </p:val>
                                        </p:tav>
                                        <p:tav tm="100000">
                                          <p:val>
                                            <p:strVal val="#ppt_w"/>
                                          </p:val>
                                        </p:tav>
                                      </p:tavLst>
                                    </p:anim>
                                    <p:anim calcmode="lin" valueType="num">
                                      <p:cBhvr>
                                        <p:cTn id="15" dur="500" fill="hold"/>
                                        <p:tgtEl>
                                          <p:spTgt spid="14340"/>
                                        </p:tgtEl>
                                        <p:attrNameLst>
                                          <p:attrName>ppt_h</p:attrName>
                                        </p:attrNameLst>
                                      </p:cBhvr>
                                      <p:tavLst>
                                        <p:tav tm="0">
                                          <p:val>
                                            <p:fltVal val="0"/>
                                          </p:val>
                                        </p:tav>
                                        <p:tav tm="100000">
                                          <p:val>
                                            <p:strVal val="#ppt_h"/>
                                          </p:val>
                                        </p:tav>
                                      </p:tavLst>
                                    </p:anim>
                                  </p:childTnLst>
                                  <p:subTnLst>
                                    <p:set>
                                      <p:cBhvr override="childStyle">
                                        <p:cTn dur="1" fill="hold" display="0" masterRel="sameClick" afterEffect="1">
                                          <p:stCondLst>
                                            <p:cond evt="end" delay="0">
                                              <p:tn val="10"/>
                                            </p:cond>
                                          </p:stCondLst>
                                        </p:cTn>
                                        <p:tgtEl>
                                          <p:spTgt spid="14340"/>
                                        </p:tgtEl>
                                        <p:attrNameLst>
                                          <p:attrName>style.visibility</p:attrName>
                                        </p:attrNameLst>
                                      </p:cBhvr>
                                      <p:to>
                                        <p:strVal val="hidden"/>
                                      </p:to>
                                    </p:set>
                                  </p:subTnLst>
                                </p:cTn>
                              </p:par>
                            </p:childTnLst>
                          </p:cTn>
                        </p:par>
                        <p:par>
                          <p:cTn id="16" fill="hold">
                            <p:stCondLst>
                              <p:cond delay="3000"/>
                            </p:stCondLst>
                            <p:childTnLst>
                              <p:par>
                                <p:cTn id="17" presetID="17" presetClass="entr" presetSubtype="1" fill="hold" grpId="0" nodeType="afterEffect">
                                  <p:stCondLst>
                                    <p:cond delay="500"/>
                                  </p:stCondLst>
                                  <p:childTnLst>
                                    <p:set>
                                      <p:cBhvr>
                                        <p:cTn id="18" dur="1" fill="hold">
                                          <p:stCondLst>
                                            <p:cond delay="0"/>
                                          </p:stCondLst>
                                        </p:cTn>
                                        <p:tgtEl>
                                          <p:spTgt spid="14342"/>
                                        </p:tgtEl>
                                        <p:attrNameLst>
                                          <p:attrName>style.visibility</p:attrName>
                                        </p:attrNameLst>
                                      </p:cBhvr>
                                      <p:to>
                                        <p:strVal val="visible"/>
                                      </p:to>
                                    </p:set>
                                    <p:anim calcmode="lin" valueType="num">
                                      <p:cBhvr>
                                        <p:cTn id="19" dur="500" fill="hold"/>
                                        <p:tgtEl>
                                          <p:spTgt spid="14342"/>
                                        </p:tgtEl>
                                        <p:attrNameLst>
                                          <p:attrName>ppt_x</p:attrName>
                                        </p:attrNameLst>
                                      </p:cBhvr>
                                      <p:tavLst>
                                        <p:tav tm="0">
                                          <p:val>
                                            <p:strVal val="#ppt_x"/>
                                          </p:val>
                                        </p:tav>
                                        <p:tav tm="100000">
                                          <p:val>
                                            <p:strVal val="#ppt_x"/>
                                          </p:val>
                                        </p:tav>
                                      </p:tavLst>
                                    </p:anim>
                                    <p:anim calcmode="lin" valueType="num">
                                      <p:cBhvr>
                                        <p:cTn id="20" dur="500" fill="hold"/>
                                        <p:tgtEl>
                                          <p:spTgt spid="14342"/>
                                        </p:tgtEl>
                                        <p:attrNameLst>
                                          <p:attrName>ppt_y</p:attrName>
                                        </p:attrNameLst>
                                      </p:cBhvr>
                                      <p:tavLst>
                                        <p:tav tm="0">
                                          <p:val>
                                            <p:strVal val="#ppt_y-#ppt_h/2"/>
                                          </p:val>
                                        </p:tav>
                                        <p:tav tm="100000">
                                          <p:val>
                                            <p:strVal val="#ppt_y"/>
                                          </p:val>
                                        </p:tav>
                                      </p:tavLst>
                                    </p:anim>
                                    <p:anim calcmode="lin" valueType="num">
                                      <p:cBhvr>
                                        <p:cTn id="21" dur="500" fill="hold"/>
                                        <p:tgtEl>
                                          <p:spTgt spid="14342"/>
                                        </p:tgtEl>
                                        <p:attrNameLst>
                                          <p:attrName>ppt_w</p:attrName>
                                        </p:attrNameLst>
                                      </p:cBhvr>
                                      <p:tavLst>
                                        <p:tav tm="0">
                                          <p:val>
                                            <p:strVal val="#ppt_w"/>
                                          </p:val>
                                        </p:tav>
                                        <p:tav tm="100000">
                                          <p:val>
                                            <p:strVal val="#ppt_w"/>
                                          </p:val>
                                        </p:tav>
                                      </p:tavLst>
                                    </p:anim>
                                    <p:anim calcmode="lin" valueType="num">
                                      <p:cBhvr>
                                        <p:cTn id="22" dur="500" fill="hold"/>
                                        <p:tgtEl>
                                          <p:spTgt spid="143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animBg="1" autoUpdateAnimBg="0"/>
      <p:bldP spid="143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9" name="Picture 5" descr="measuringw"/>
          <p:cNvPicPr>
            <a:picLocks noChangeAspect="1" noChangeArrowheads="1"/>
          </p:cNvPicPr>
          <p:nvPr/>
        </p:nvPicPr>
        <p:blipFill>
          <a:blip r:embed="rId3" cstate="print"/>
          <a:srcRect/>
          <a:stretch>
            <a:fillRect/>
          </a:stretch>
        </p:blipFill>
        <p:spPr bwMode="auto">
          <a:xfrm>
            <a:off x="1828800" y="1143000"/>
            <a:ext cx="7086600" cy="5715000"/>
          </a:xfrm>
          <a:prstGeom prst="rect">
            <a:avLst/>
          </a:prstGeom>
          <a:noFill/>
        </p:spPr>
      </p:pic>
      <p:sp>
        <p:nvSpPr>
          <p:cNvPr id="16386" name="Rectangle 2"/>
          <p:cNvSpPr>
            <a:spLocks noGrp="1" noChangeArrowheads="1"/>
          </p:cNvSpPr>
          <p:nvPr>
            <p:ph type="title"/>
          </p:nvPr>
        </p:nvSpPr>
        <p:spPr/>
        <p:txBody>
          <a:bodyPr/>
          <a:lstStyle/>
          <a:p>
            <a:r>
              <a:rPr lang="en-US"/>
              <a:t> </a:t>
            </a:r>
            <a:r>
              <a:rPr lang="en-US" smtClean="0"/>
              <a:t>TENSIOMETRO </a:t>
            </a:r>
            <a:r>
              <a:rPr lang="en-US"/>
              <a:t>507C</a:t>
            </a:r>
          </a:p>
        </p:txBody>
      </p:sp>
      <p:sp>
        <p:nvSpPr>
          <p:cNvPr id="16388" name="Text Box 4"/>
          <p:cNvSpPr txBox="1">
            <a:spLocks noChangeArrowheads="1"/>
          </p:cNvSpPr>
          <p:nvPr/>
        </p:nvSpPr>
        <p:spPr bwMode="auto">
          <a:xfrm>
            <a:off x="0" y="1143000"/>
            <a:ext cx="5105400" cy="2776145"/>
          </a:xfrm>
          <a:prstGeom prst="rect">
            <a:avLst/>
          </a:prstGeom>
          <a:solidFill>
            <a:srgbClr val="C0C0C0"/>
          </a:solidFill>
          <a:ln w="9525">
            <a:noFill/>
            <a:miter lim="800000"/>
            <a:headEnd/>
            <a:tailEnd/>
          </a:ln>
          <a:effectLst/>
        </p:spPr>
        <p:txBody>
          <a:bodyPr>
            <a:spAutoFit/>
          </a:bodyPr>
          <a:lstStyle/>
          <a:p>
            <a:pPr>
              <a:buFont typeface="Wingdings" pitchFamily="2" charset="2"/>
              <a:buChar char="n"/>
            </a:pPr>
            <a:r>
              <a:rPr lang="en-US">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Sostenga</a:t>
            </a:r>
            <a:r>
              <a:rPr lang="en-US" smtClean="0">
                <a:solidFill>
                  <a:schemeClr val="accent2"/>
                </a:solidFill>
                <a:effectLst>
                  <a:outerShdw blurRad="38100" dist="38100" dir="2700000" algn="tl">
                    <a:srgbClr val="000000"/>
                  </a:outerShdw>
                </a:effectLst>
              </a:rPr>
              <a:t> el Sensor  a 1 </a:t>
            </a:r>
            <a:r>
              <a:rPr lang="en-US" err="1" smtClean="0">
                <a:solidFill>
                  <a:schemeClr val="accent2"/>
                </a:solidFill>
                <a:effectLst>
                  <a:outerShdw blurRad="38100" dist="38100" dir="2700000" algn="tl">
                    <a:srgbClr val="000000"/>
                  </a:outerShdw>
                </a:effectLst>
              </a:rPr>
              <a:t>cmt</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aproximadamente</a:t>
            </a:r>
            <a:r>
              <a:rPr lang="en-US" smtClean="0">
                <a:solidFill>
                  <a:schemeClr val="accent2"/>
                </a:solidFill>
                <a:effectLst>
                  <a:outerShdw blurRad="38100" dist="38100" dir="2700000" algn="tl">
                    <a:srgbClr val="000000"/>
                  </a:outerShdw>
                </a:effectLst>
              </a:rPr>
              <a:t> de la </a:t>
            </a:r>
            <a:r>
              <a:rPr lang="en-US" err="1" smtClean="0">
                <a:solidFill>
                  <a:schemeClr val="accent2"/>
                </a:solidFill>
                <a:effectLst>
                  <a:outerShdw blurRad="38100" dist="38100" dir="2700000" algn="tl">
                    <a:srgbClr val="000000"/>
                  </a:outerShdw>
                </a:effectLst>
              </a:rPr>
              <a:t>correa</a:t>
            </a:r>
            <a:r>
              <a:rPr lang="en-US" smtClean="0">
                <a:solidFill>
                  <a:schemeClr val="accent2"/>
                </a:solidFill>
                <a:effectLst>
                  <a:outerShdw blurRad="38100" dist="38100" dir="2700000" algn="tl">
                    <a:srgbClr val="000000"/>
                  </a:outerShdw>
                </a:effectLst>
              </a:rPr>
              <a:t> sin </a:t>
            </a:r>
            <a:r>
              <a:rPr lang="en-US" err="1" smtClean="0">
                <a:solidFill>
                  <a:schemeClr val="accent2"/>
                </a:solidFill>
                <a:effectLst>
                  <a:outerShdw blurRad="38100" dist="38100" dir="2700000" algn="tl">
                    <a:srgbClr val="000000"/>
                  </a:outerShdw>
                </a:effectLst>
              </a:rPr>
              <a:t>tocarla</a:t>
            </a:r>
            <a:r>
              <a:rPr lang="en-US" smtClean="0">
                <a:solidFill>
                  <a:schemeClr val="accent2"/>
                </a:solidFill>
                <a:effectLst>
                  <a:outerShdw blurRad="38100" dist="38100" dir="2700000" algn="tl">
                    <a:srgbClr val="000000"/>
                  </a:outerShdw>
                </a:effectLst>
              </a:rPr>
              <a:t>.</a:t>
            </a:r>
            <a:endParaRPr lang="en-US">
              <a:solidFill>
                <a:schemeClr val="accent2"/>
              </a:solidFill>
              <a:effectLst>
                <a:outerShdw blurRad="38100" dist="38100" dir="2700000" algn="tl">
                  <a:srgbClr val="000000"/>
                </a:outerShdw>
              </a:effectLst>
            </a:endParaRPr>
          </a:p>
          <a:p>
            <a:pPr>
              <a:buFont typeface="Wingdings" pitchFamily="2" charset="2"/>
              <a:buChar char="n"/>
            </a:pPr>
            <a:r>
              <a:rPr lang="en-US">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Una</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vez</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recibida</a:t>
            </a:r>
            <a:r>
              <a:rPr lang="en-US" smtClean="0">
                <a:solidFill>
                  <a:schemeClr val="accent2"/>
                </a:solidFill>
                <a:effectLst>
                  <a:outerShdw blurRad="38100" dist="38100" dir="2700000" algn="tl">
                    <a:srgbClr val="000000"/>
                  </a:outerShdw>
                </a:effectLst>
              </a:rPr>
              <a:t> la señal La luz </a:t>
            </a:r>
            <a:r>
              <a:rPr lang="en-US" smtClean="0">
                <a:solidFill>
                  <a:srgbClr val="00B050"/>
                </a:solidFill>
                <a:effectLst>
                  <a:outerShdw blurRad="38100" dist="38100" dir="2700000" algn="tl">
                    <a:srgbClr val="000000"/>
                  </a:outerShdw>
                </a:effectLst>
              </a:rPr>
              <a:t>Verde</a:t>
            </a:r>
            <a:r>
              <a:rPr lang="en-US" smtClean="0">
                <a:solidFill>
                  <a:schemeClr val="accent2"/>
                </a:solidFill>
                <a:effectLst>
                  <a:outerShdw blurRad="38100" dist="38100" dir="2700000" algn="tl">
                    <a:srgbClr val="000000"/>
                  </a:outerShdw>
                </a:effectLst>
              </a:rPr>
              <a:t> se </a:t>
            </a:r>
            <a:r>
              <a:rPr lang="en-US" err="1" smtClean="0">
                <a:solidFill>
                  <a:schemeClr val="accent2"/>
                </a:solidFill>
                <a:effectLst>
                  <a:outerShdw blurRad="38100" dist="38100" dir="2700000" algn="tl">
                    <a:srgbClr val="000000"/>
                  </a:outerShdw>
                </a:effectLst>
              </a:rPr>
              <a:t>apagara</a:t>
            </a:r>
            <a:r>
              <a:rPr lang="en-US" smtClean="0">
                <a:solidFill>
                  <a:schemeClr val="accent2"/>
                </a:solidFill>
                <a:effectLst>
                  <a:outerShdw blurRad="38100" dist="38100" dir="2700000" algn="tl">
                    <a:srgbClr val="000000"/>
                  </a:outerShdw>
                </a:effectLst>
              </a:rPr>
              <a:t> y </a:t>
            </a:r>
            <a:r>
              <a:rPr lang="en-US" err="1" smtClean="0">
                <a:solidFill>
                  <a:schemeClr val="accent2"/>
                </a:solidFill>
                <a:effectLst>
                  <a:outerShdw blurRad="38100" dist="38100" dir="2700000" algn="tl">
                    <a:srgbClr val="000000"/>
                  </a:outerShdw>
                </a:effectLst>
              </a:rPr>
              <a:t>permanecera</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asi</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durante</a:t>
            </a:r>
            <a:r>
              <a:rPr lang="en-US" smtClean="0">
                <a:solidFill>
                  <a:schemeClr val="accent2"/>
                </a:solidFill>
                <a:effectLst>
                  <a:outerShdw blurRad="38100" dist="38100" dir="2700000" algn="tl">
                    <a:srgbClr val="000000"/>
                  </a:outerShdw>
                </a:effectLst>
              </a:rPr>
              <a:t> 1 ó 2 </a:t>
            </a:r>
            <a:r>
              <a:rPr lang="en-US" err="1" smtClean="0">
                <a:solidFill>
                  <a:schemeClr val="accent2"/>
                </a:solidFill>
                <a:effectLst>
                  <a:outerShdw blurRad="38100" dist="38100" dir="2700000" algn="tl">
                    <a:srgbClr val="000000"/>
                  </a:outerShdw>
                </a:effectLst>
              </a:rPr>
              <a:t>segundos</a:t>
            </a:r>
            <a:r>
              <a:rPr lang="en-US" smtClean="0">
                <a:solidFill>
                  <a:schemeClr val="accent2"/>
                </a:solidFill>
                <a:effectLst>
                  <a:outerShdw blurRad="38100" dist="38100" dir="2700000" algn="tl">
                    <a:srgbClr val="000000"/>
                  </a:outerShdw>
                </a:effectLst>
              </a:rPr>
              <a:t> </a:t>
            </a:r>
            <a:r>
              <a:rPr lang="en-US" err="1" smtClean="0">
                <a:solidFill>
                  <a:schemeClr val="accent2"/>
                </a:solidFill>
                <a:effectLst>
                  <a:outerShdw blurRad="38100" dist="38100" dir="2700000" algn="tl">
                    <a:srgbClr val="000000"/>
                  </a:outerShdw>
                </a:effectLst>
              </a:rPr>
              <a:t>durante</a:t>
            </a:r>
            <a:r>
              <a:rPr lang="en-US" smtClean="0">
                <a:solidFill>
                  <a:schemeClr val="accent2"/>
                </a:solidFill>
                <a:effectLst>
                  <a:outerShdw blurRad="38100" dist="38100" dir="2700000" algn="tl">
                    <a:srgbClr val="000000"/>
                  </a:outerShdw>
                </a:effectLst>
              </a:rPr>
              <a:t> el </a:t>
            </a:r>
            <a:r>
              <a:rPr lang="en-US" err="1" smtClean="0">
                <a:solidFill>
                  <a:schemeClr val="accent2"/>
                </a:solidFill>
                <a:effectLst>
                  <a:outerShdw blurRad="38100" dist="38100" dir="2700000" algn="tl">
                    <a:srgbClr val="000000"/>
                  </a:outerShdw>
                </a:effectLst>
              </a:rPr>
              <a:t>calculo</a:t>
            </a:r>
            <a:r>
              <a:rPr lang="en-US" smtClean="0">
                <a:solidFill>
                  <a:schemeClr val="accent2"/>
                </a:solidFill>
                <a:effectLst>
                  <a:outerShdw blurRad="38100" dist="38100" dir="2700000" algn="tl">
                    <a:srgbClr val="000000"/>
                  </a:outerShdw>
                </a:effectLst>
              </a:rPr>
              <a:t>.  Posteriormente aparecera la medición de la tensión.  El medidor emitira un pitido 3 veces, la luz </a:t>
            </a:r>
            <a:r>
              <a:rPr lang="en-US" smtClean="0">
                <a:solidFill>
                  <a:srgbClr val="00B050"/>
                </a:solidFill>
                <a:effectLst>
                  <a:outerShdw blurRad="38100" dist="38100" dir="2700000" algn="tl">
                    <a:srgbClr val="000000"/>
                  </a:outerShdw>
                </a:effectLst>
              </a:rPr>
              <a:t>Verde</a:t>
            </a:r>
            <a:r>
              <a:rPr lang="en-US" smtClean="0">
                <a:solidFill>
                  <a:schemeClr val="accent2"/>
                </a:solidFill>
                <a:effectLst>
                  <a:outerShdw blurRad="38100" dist="38100" dir="2700000" algn="tl">
                    <a:srgbClr val="000000"/>
                  </a:outerShdw>
                </a:effectLst>
              </a:rPr>
              <a:t>  se encendera de nuevo y permanecera así hasta recibir otra señal.</a:t>
            </a:r>
            <a:endParaRPr lang="en-US">
              <a:solidFill>
                <a:schemeClr val="accent2"/>
              </a:solidFill>
              <a:effectLst>
                <a:outerShdw blurRad="38100" dist="38100" dir="2700000" algn="tl">
                  <a:srgbClr val="000000"/>
                </a:outerShdw>
              </a:effectLst>
            </a:endParaRPr>
          </a:p>
          <a:p>
            <a:pPr>
              <a:buFont typeface="Wingdings" pitchFamily="2" charset="2"/>
              <a:buChar char="n"/>
            </a:pPr>
            <a:r>
              <a:rPr lang="en-US" smtClean="0">
                <a:solidFill>
                  <a:schemeClr val="accent2"/>
                </a:solidFill>
                <a:effectLst>
                  <a:outerShdw blurRad="38100" dist="38100" dir="2700000" algn="tl">
                    <a:srgbClr val="000000"/>
                  </a:outerShdw>
                </a:effectLst>
              </a:rPr>
              <a:t>Si no recibe ninguna señal ó hay un error de medición se encendera la luz </a:t>
            </a:r>
            <a:r>
              <a:rPr lang="en-US" smtClean="0">
                <a:solidFill>
                  <a:srgbClr val="FF0000"/>
                </a:solidFill>
                <a:effectLst>
                  <a:outerShdw blurRad="38100" dist="38100" dir="2700000" algn="tl">
                    <a:srgbClr val="000000"/>
                  </a:outerShdw>
                </a:effectLst>
              </a:rPr>
              <a:t>Roja</a:t>
            </a:r>
            <a:r>
              <a:rPr lang="en-US" smtClean="0">
                <a:solidFill>
                  <a:schemeClr val="accent2"/>
                </a:solidFill>
                <a:effectLst>
                  <a:outerShdw blurRad="38100" dist="38100" dir="2700000" algn="tl">
                    <a:srgbClr val="000000"/>
                  </a:outerShdw>
                </a:effectLst>
              </a:rPr>
              <a:t>.</a:t>
            </a:r>
            <a:endParaRPr lang="en-US">
              <a:solidFill>
                <a:schemeClr val="accent2"/>
              </a:solidFill>
              <a:effectLst>
                <a:outerShdw blurRad="38100" dist="38100" dir="2700000" algn="tl">
                  <a:srgbClr val="000000"/>
                </a:outerShdw>
              </a:effectLs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500" fill="hold"/>
                                        <p:tgtEl>
                                          <p:spTgt spid="16388"/>
                                        </p:tgtEl>
                                        <p:attrNameLst>
                                          <p:attrName>ppt_x</p:attrName>
                                        </p:attrNameLst>
                                      </p:cBhvr>
                                      <p:tavLst>
                                        <p:tav tm="0">
                                          <p:val>
                                            <p:strVal val="0-#ppt_w/2"/>
                                          </p:val>
                                        </p:tav>
                                        <p:tav tm="100000">
                                          <p:val>
                                            <p:strVal val="#ppt_x"/>
                                          </p:val>
                                        </p:tav>
                                      </p:tavLst>
                                    </p:anim>
                                    <p:anim calcmode="lin" valueType="num">
                                      <p:cBhvr additive="base">
                                        <p:cTn id="8" dur="500" fill="hold"/>
                                        <p:tgtEl>
                                          <p:spTgt spid="163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 </a:t>
            </a:r>
            <a:r>
              <a:rPr lang="en-US" smtClean="0"/>
              <a:t>TENSIOMETRO </a:t>
            </a:r>
            <a:r>
              <a:rPr lang="en-US"/>
              <a:t>507C</a:t>
            </a:r>
          </a:p>
        </p:txBody>
      </p:sp>
      <p:grpSp>
        <p:nvGrpSpPr>
          <p:cNvPr id="18446" name="Group 14"/>
          <p:cNvGrpSpPr>
            <a:grpSpLocks/>
          </p:cNvGrpSpPr>
          <p:nvPr/>
        </p:nvGrpSpPr>
        <p:grpSpPr bwMode="auto">
          <a:xfrm>
            <a:off x="5257800" y="4648200"/>
            <a:ext cx="1143000" cy="1390650"/>
            <a:chOff x="3312" y="2928"/>
            <a:chExt cx="720" cy="876"/>
          </a:xfrm>
        </p:grpSpPr>
        <p:sp>
          <p:nvSpPr>
            <p:cNvPr id="18439" name="Oval 7"/>
            <p:cNvSpPr>
              <a:spLocks noChangeArrowheads="1"/>
            </p:cNvSpPr>
            <p:nvPr/>
          </p:nvSpPr>
          <p:spPr bwMode="auto">
            <a:xfrm>
              <a:off x="3312" y="2928"/>
              <a:ext cx="240" cy="240"/>
            </a:xfrm>
            <a:prstGeom prst="ellipse">
              <a:avLst/>
            </a:prstGeom>
            <a:noFill/>
            <a:ln w="25400">
              <a:solidFill>
                <a:srgbClr val="FF6600"/>
              </a:solidFill>
              <a:round/>
              <a:headEnd/>
              <a:tailEnd/>
            </a:ln>
            <a:effectLst/>
          </p:spPr>
          <p:txBody>
            <a:bodyPr wrap="none" anchor="ctr"/>
            <a:lstStyle/>
            <a:p>
              <a:endParaRPr lang="es-VE"/>
            </a:p>
          </p:txBody>
        </p:sp>
        <p:sp>
          <p:nvSpPr>
            <p:cNvPr id="18442" name="Line 10"/>
            <p:cNvSpPr>
              <a:spLocks noChangeShapeType="1"/>
            </p:cNvSpPr>
            <p:nvPr/>
          </p:nvSpPr>
          <p:spPr bwMode="auto">
            <a:xfrm flipH="1" flipV="1">
              <a:off x="3552" y="3216"/>
              <a:ext cx="96" cy="192"/>
            </a:xfrm>
            <a:prstGeom prst="line">
              <a:avLst/>
            </a:prstGeom>
            <a:noFill/>
            <a:ln w="38100">
              <a:solidFill>
                <a:srgbClr val="FF6600"/>
              </a:solidFill>
              <a:round/>
              <a:headEnd/>
              <a:tailEnd type="triangle" w="med" len="med"/>
            </a:ln>
            <a:effectLst/>
          </p:spPr>
          <p:txBody>
            <a:bodyPr/>
            <a:lstStyle/>
            <a:p>
              <a:endParaRPr lang="es-VE"/>
            </a:p>
          </p:txBody>
        </p:sp>
        <p:sp>
          <p:nvSpPr>
            <p:cNvPr id="18441" name="Text Box 9"/>
            <p:cNvSpPr txBox="1">
              <a:spLocks noChangeArrowheads="1"/>
            </p:cNvSpPr>
            <p:nvPr/>
          </p:nvSpPr>
          <p:spPr bwMode="auto">
            <a:xfrm>
              <a:off x="3408" y="3504"/>
              <a:ext cx="624" cy="300"/>
            </a:xfrm>
            <a:prstGeom prst="rect">
              <a:avLst/>
            </a:prstGeom>
            <a:noFill/>
            <a:ln w="9525">
              <a:noFill/>
              <a:miter lim="800000"/>
              <a:headEnd/>
              <a:tailEnd/>
            </a:ln>
            <a:effectLst/>
          </p:spPr>
          <p:txBody>
            <a:bodyPr>
              <a:spAutoFit/>
            </a:bodyPr>
            <a:lstStyle/>
            <a:p>
              <a:pPr algn="ctr"/>
              <a:r>
                <a:rPr lang="en-US" sz="1400">
                  <a:solidFill>
                    <a:schemeClr val="bg1"/>
                  </a:solidFill>
                  <a:effectLst>
                    <a:outerShdw blurRad="38100" dist="38100" dir="2700000" algn="tl">
                      <a:srgbClr val="C0C0C0"/>
                    </a:outerShdw>
                  </a:effectLst>
                </a:rPr>
                <a:t>Unit of measure</a:t>
              </a:r>
            </a:p>
          </p:txBody>
        </p:sp>
      </p:grpSp>
      <p:pic>
        <p:nvPicPr>
          <p:cNvPr id="18447" name="Picture 15" descr="stm507_measuring"/>
          <p:cNvPicPr>
            <a:picLocks noChangeAspect="1" noChangeArrowheads="1"/>
          </p:cNvPicPr>
          <p:nvPr/>
        </p:nvPicPr>
        <p:blipFill>
          <a:blip r:embed="rId3" cstate="print"/>
          <a:srcRect/>
          <a:stretch>
            <a:fillRect/>
          </a:stretch>
        </p:blipFill>
        <p:spPr bwMode="auto">
          <a:xfrm>
            <a:off x="3048000" y="1143000"/>
            <a:ext cx="4056063" cy="5715000"/>
          </a:xfrm>
          <a:prstGeom prst="rect">
            <a:avLst/>
          </a:prstGeom>
          <a:noFill/>
        </p:spPr>
      </p:pic>
      <p:sp>
        <p:nvSpPr>
          <p:cNvPr id="18436" name="Text Box 4"/>
          <p:cNvSpPr txBox="1">
            <a:spLocks noChangeArrowheads="1"/>
          </p:cNvSpPr>
          <p:nvPr/>
        </p:nvSpPr>
        <p:spPr bwMode="auto">
          <a:xfrm>
            <a:off x="0" y="1143000"/>
            <a:ext cx="3200400" cy="3982629"/>
          </a:xfrm>
          <a:prstGeom prst="rect">
            <a:avLst/>
          </a:prstGeom>
          <a:solidFill>
            <a:srgbClr val="C0C0C0"/>
          </a:solidFill>
          <a:ln w="9525">
            <a:noFill/>
            <a:miter lim="800000"/>
            <a:headEnd/>
            <a:tailEnd/>
          </a:ln>
          <a:effectLst/>
        </p:spPr>
        <p:txBody>
          <a:bodyPr>
            <a:spAutoFit/>
          </a:bodyPr>
          <a:lstStyle/>
          <a:p>
            <a:pPr>
              <a:buFont typeface="Wingdings" pitchFamily="2" charset="2"/>
              <a:buChar char="n"/>
            </a:pPr>
            <a:r>
              <a:rPr lang="en-US">
                <a:solidFill>
                  <a:schemeClr val="accent2"/>
                </a:solidFill>
                <a:effectLst>
                  <a:outerShdw blurRad="38100" dist="38100" dir="2700000" algn="tl">
                    <a:srgbClr val="000000"/>
                  </a:outerShdw>
                </a:effectLst>
              </a:rPr>
              <a:t> </a:t>
            </a:r>
            <a:r>
              <a:rPr lang="en-US" smtClean="0">
                <a:solidFill>
                  <a:schemeClr val="accent2"/>
                </a:solidFill>
                <a:effectLst>
                  <a:outerShdw blurRad="38100" dist="38100" dir="2700000" algn="tl">
                    <a:srgbClr val="000000"/>
                  </a:outerShdw>
                </a:effectLst>
              </a:rPr>
              <a:t>Los Resultados se pueden visualizar en 3 unidades de  medida diferentes,  Newtons, Libras y Kilos.</a:t>
            </a:r>
            <a:endParaRPr lang="en-US">
              <a:solidFill>
                <a:schemeClr val="accent2"/>
              </a:solidFill>
              <a:effectLst>
                <a:outerShdw blurRad="38100" dist="38100" dir="2700000" algn="tl">
                  <a:srgbClr val="000000"/>
                </a:outerShdw>
              </a:effectLst>
            </a:endParaRPr>
          </a:p>
          <a:p>
            <a:pPr>
              <a:buFont typeface="Wingdings" pitchFamily="2" charset="2"/>
              <a:buChar char="n"/>
            </a:pPr>
            <a:r>
              <a:rPr lang="en-US">
                <a:solidFill>
                  <a:schemeClr val="accent2"/>
                </a:solidFill>
                <a:effectLst>
                  <a:outerShdw blurRad="38100" dist="38100" dir="2700000" algn="tl">
                    <a:srgbClr val="000000"/>
                  </a:outerShdw>
                </a:effectLst>
              </a:rPr>
              <a:t> </a:t>
            </a:r>
            <a:r>
              <a:rPr lang="es-VE" smtClean="0">
                <a:solidFill>
                  <a:schemeClr val="accent2"/>
                </a:solidFill>
                <a:effectLst>
                  <a:outerShdw blurRad="38100" dist="38100" dir="2700000" algn="tl">
                    <a:srgbClr val="000000"/>
                  </a:outerShdw>
                </a:effectLst>
              </a:rPr>
              <a:t>Para seleccionar la unidad de medida, a partir de la unidad en modo "OFF", (apagado) presione y mantenga presionada la tecla 0 y 9, a la vez pulsando la tecla "Power“ (Encendido), a continuación, la unidad deseada (unidad de medida) puede ser seleccionada  pulsando el botón "Select" hasta la medida deseada en la pantalla.</a:t>
            </a:r>
            <a:endParaRPr lang="en-US">
              <a:solidFill>
                <a:schemeClr val="accent2"/>
              </a:solidFill>
              <a:effectLst>
                <a:outerShdw blurRad="38100" dist="38100" dir="2700000" algn="tl">
                  <a:srgbClr val="000000"/>
                </a:outerShdw>
              </a:effectLst>
            </a:endParaRPr>
          </a:p>
        </p:txBody>
      </p:sp>
      <p:sp>
        <p:nvSpPr>
          <p:cNvPr id="18437" name="Text Box 5"/>
          <p:cNvSpPr txBox="1">
            <a:spLocks noChangeArrowheads="1"/>
          </p:cNvSpPr>
          <p:nvPr/>
        </p:nvSpPr>
        <p:spPr bwMode="auto">
          <a:xfrm>
            <a:off x="6477000" y="3581400"/>
            <a:ext cx="2667000" cy="2874633"/>
          </a:xfrm>
          <a:prstGeom prst="rect">
            <a:avLst/>
          </a:prstGeom>
          <a:solidFill>
            <a:srgbClr val="C0C0C0"/>
          </a:solidFill>
          <a:ln w="9525">
            <a:noFill/>
            <a:miter lim="800000"/>
            <a:headEnd/>
            <a:tailEnd/>
          </a:ln>
          <a:effectLst/>
        </p:spPr>
        <p:txBody>
          <a:bodyPr>
            <a:spAutoFit/>
          </a:bodyPr>
          <a:lstStyle/>
          <a:p>
            <a:pPr>
              <a:buFont typeface="Wingdings" pitchFamily="2" charset="2"/>
              <a:buChar char="n"/>
            </a:pPr>
            <a:r>
              <a:rPr lang="en-US">
                <a:solidFill>
                  <a:schemeClr val="accent2"/>
                </a:solidFill>
                <a:effectLst>
                  <a:outerShdw blurRad="38100" dist="38100" dir="2700000" algn="tl">
                    <a:srgbClr val="000000"/>
                  </a:outerShdw>
                </a:effectLst>
              </a:rPr>
              <a:t> </a:t>
            </a:r>
            <a:r>
              <a:rPr lang="en-US" smtClean="0">
                <a:solidFill>
                  <a:schemeClr val="accent2"/>
                </a:solidFill>
                <a:effectLst>
                  <a:outerShdw blurRad="38100" dist="38100" dir="2700000" algn="tl">
                    <a:srgbClr val="000000"/>
                  </a:outerShdw>
                </a:effectLst>
              </a:rPr>
              <a:t>Para volver a su funcionamiento, apagar y encender de nuevo,  a partir de este momento las unidades de medida cambiaron. a las seleccionadas. </a:t>
            </a:r>
            <a:endParaRPr lang="en-US">
              <a:solidFill>
                <a:schemeClr val="accent2"/>
              </a:solidFill>
              <a:effectLst>
                <a:outerShdw blurRad="38100" dist="38100" dir="2700000" algn="tl">
                  <a:srgbClr val="000000"/>
                </a:outerShdw>
              </a:effectLst>
            </a:endParaRPr>
          </a:p>
          <a:p>
            <a:pPr>
              <a:buFont typeface="Wingdings" pitchFamily="2" charset="2"/>
              <a:buChar char="n"/>
            </a:pPr>
            <a:r>
              <a:rPr lang="en-US">
                <a:solidFill>
                  <a:schemeClr val="accent2"/>
                </a:solidFill>
                <a:effectLst>
                  <a:outerShdw blurRad="38100" dist="38100" dir="2700000" algn="tl">
                    <a:srgbClr val="000000"/>
                  </a:outerShdw>
                </a:effectLst>
              </a:rPr>
              <a:t> </a:t>
            </a:r>
            <a:r>
              <a:rPr lang="en-US" smtClean="0">
                <a:solidFill>
                  <a:schemeClr val="accent2"/>
                </a:solidFill>
                <a:effectLst>
                  <a:outerShdw blurRad="38100" dist="38100" dir="2700000" algn="tl">
                    <a:srgbClr val="000000"/>
                  </a:outerShdw>
                </a:effectLst>
              </a:rPr>
              <a:t>Para ver los valores en Hz. Presione la tecla Hz. O por el contrario vuelva a presionar y mostrara Newtons.</a:t>
            </a:r>
            <a:endParaRPr lang="en-US">
              <a:solidFill>
                <a:schemeClr val="bg1"/>
              </a:solidFill>
              <a:effectLst>
                <a:outerShdw blurRad="38100" dist="38100" dir="2700000" algn="tl">
                  <a:srgbClr val="000000"/>
                </a:outerShdw>
              </a:effectLst>
            </a:endParaRPr>
          </a:p>
        </p:txBody>
      </p:sp>
      <p:pic>
        <p:nvPicPr>
          <p:cNvPr id="18448" name="Picture 16" descr="display_close"/>
          <p:cNvPicPr>
            <a:picLocks noChangeAspect="1" noChangeArrowheads="1"/>
          </p:cNvPicPr>
          <p:nvPr/>
        </p:nvPicPr>
        <p:blipFill>
          <a:blip r:embed="rId4" cstate="print"/>
          <a:srcRect/>
          <a:stretch>
            <a:fillRect/>
          </a:stretch>
        </p:blipFill>
        <p:spPr bwMode="auto">
          <a:xfrm>
            <a:off x="6172200" y="1450975"/>
            <a:ext cx="2971800" cy="2014538"/>
          </a:xfrm>
          <a:prstGeom prst="rect">
            <a:avLst/>
          </a:prstGeom>
          <a:noFill/>
        </p:spPr>
      </p:pic>
      <p:sp>
        <p:nvSpPr>
          <p:cNvPr id="18449" name="Line 17"/>
          <p:cNvSpPr>
            <a:spLocks noChangeShapeType="1"/>
          </p:cNvSpPr>
          <p:nvPr/>
        </p:nvSpPr>
        <p:spPr bwMode="auto">
          <a:xfrm>
            <a:off x="6096000" y="1600200"/>
            <a:ext cx="1981200" cy="1066800"/>
          </a:xfrm>
          <a:prstGeom prst="line">
            <a:avLst/>
          </a:prstGeom>
          <a:noFill/>
          <a:ln w="25400">
            <a:solidFill>
              <a:srgbClr val="FFCC00"/>
            </a:solidFill>
            <a:round/>
            <a:headEnd/>
            <a:tailEnd type="triangle" w="lg" len="lg"/>
          </a:ln>
          <a:effectLst/>
        </p:spPr>
        <p:txBody>
          <a:bodyPr>
            <a:spAutoFit/>
          </a:bodyPr>
          <a:lstStyle/>
          <a:p>
            <a:endParaRPr lang="es-VE"/>
          </a:p>
        </p:txBody>
      </p:sp>
      <p:sp>
        <p:nvSpPr>
          <p:cNvPr id="18451" name="Oval 19"/>
          <p:cNvSpPr>
            <a:spLocks noChangeArrowheads="1"/>
          </p:cNvSpPr>
          <p:nvPr/>
        </p:nvSpPr>
        <p:spPr bwMode="auto">
          <a:xfrm>
            <a:off x="8077200" y="2540000"/>
            <a:ext cx="381000" cy="317500"/>
          </a:xfrm>
          <a:prstGeom prst="ellipse">
            <a:avLst/>
          </a:prstGeom>
          <a:noFill/>
          <a:ln w="25400" algn="ctr">
            <a:solidFill>
              <a:srgbClr val="FFCC00"/>
            </a:solidFill>
            <a:round/>
            <a:headEnd/>
            <a:tailEnd/>
          </a:ln>
          <a:effectLst/>
        </p:spPr>
        <p:txBody>
          <a:bodyPr anchor="ctr">
            <a:spAutoFit/>
          </a:bodyPr>
          <a:lstStyle/>
          <a:p>
            <a:endParaRPr lang="es-VE"/>
          </a:p>
        </p:txBody>
      </p:sp>
      <p:sp>
        <p:nvSpPr>
          <p:cNvPr id="18452" name="Text Box 20"/>
          <p:cNvSpPr txBox="1">
            <a:spLocks noChangeArrowheads="1"/>
          </p:cNvSpPr>
          <p:nvPr/>
        </p:nvSpPr>
        <p:spPr bwMode="auto">
          <a:xfrm>
            <a:off x="5257800" y="1295400"/>
            <a:ext cx="1066800" cy="757130"/>
          </a:xfrm>
          <a:prstGeom prst="rect">
            <a:avLst/>
          </a:prstGeom>
          <a:solidFill>
            <a:schemeClr val="hlink"/>
          </a:solidFill>
          <a:ln w="9525" algn="ctr">
            <a:noFill/>
            <a:miter lim="800000"/>
            <a:headEnd/>
            <a:tailEnd/>
          </a:ln>
          <a:effectLst/>
        </p:spPr>
        <p:txBody>
          <a:bodyPr>
            <a:spAutoFit/>
          </a:bodyPr>
          <a:lstStyle/>
          <a:p>
            <a:r>
              <a:rPr lang="en-US" smtClean="0">
                <a:effectLst>
                  <a:outerShdw blurRad="38100" dist="38100" dir="2700000" algn="tl">
                    <a:srgbClr val="000000"/>
                  </a:outerShdw>
                </a:effectLst>
              </a:rPr>
              <a:t>Unidad de Medida</a:t>
            </a:r>
            <a:endParaRPr lang="en-US">
              <a:effectLst>
                <a:outerShdw blurRad="38100" dist="38100" dir="2700000" algn="tl">
                  <a:srgbClr val="000000"/>
                </a:outerShdw>
              </a:effectLs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0-#ppt_w/2"/>
                                          </p:val>
                                        </p:tav>
                                        <p:tav tm="100000">
                                          <p:val>
                                            <p:strVal val="#ppt_x"/>
                                          </p:val>
                                        </p:tav>
                                      </p:tavLst>
                                    </p:anim>
                                    <p:anim calcmode="lin" valueType="num">
                                      <p:cBhvr additive="base">
                                        <p:cTn id="8" dur="500" fill="hold"/>
                                        <p:tgtEl>
                                          <p:spTgt spid="18436"/>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7" presetClass="entr" presetSubtype="4" fill="hold" nodeType="afterEffect">
                                  <p:stCondLst>
                                    <p:cond delay="1000"/>
                                  </p:stCondLst>
                                  <p:childTnLst>
                                    <p:set>
                                      <p:cBhvr>
                                        <p:cTn id="11" dur="1" fill="hold">
                                          <p:stCondLst>
                                            <p:cond delay="0"/>
                                          </p:stCondLst>
                                        </p:cTn>
                                        <p:tgtEl>
                                          <p:spTgt spid="18446"/>
                                        </p:tgtEl>
                                        <p:attrNameLst>
                                          <p:attrName>style.visibility</p:attrName>
                                        </p:attrNameLst>
                                      </p:cBhvr>
                                      <p:to>
                                        <p:strVal val="visible"/>
                                      </p:to>
                                    </p:set>
                                    <p:anim calcmode="lin" valueType="num">
                                      <p:cBhvr>
                                        <p:cTn id="12" dur="500" fill="hold"/>
                                        <p:tgtEl>
                                          <p:spTgt spid="18446"/>
                                        </p:tgtEl>
                                        <p:attrNameLst>
                                          <p:attrName>ppt_x</p:attrName>
                                        </p:attrNameLst>
                                      </p:cBhvr>
                                      <p:tavLst>
                                        <p:tav tm="0">
                                          <p:val>
                                            <p:strVal val="#ppt_x"/>
                                          </p:val>
                                        </p:tav>
                                        <p:tav tm="100000">
                                          <p:val>
                                            <p:strVal val="#ppt_x"/>
                                          </p:val>
                                        </p:tav>
                                      </p:tavLst>
                                    </p:anim>
                                    <p:anim calcmode="lin" valueType="num">
                                      <p:cBhvr>
                                        <p:cTn id="13" dur="500" fill="hold"/>
                                        <p:tgtEl>
                                          <p:spTgt spid="18446"/>
                                        </p:tgtEl>
                                        <p:attrNameLst>
                                          <p:attrName>ppt_y</p:attrName>
                                        </p:attrNameLst>
                                      </p:cBhvr>
                                      <p:tavLst>
                                        <p:tav tm="0">
                                          <p:val>
                                            <p:strVal val="#ppt_y+#ppt_h/2"/>
                                          </p:val>
                                        </p:tav>
                                        <p:tav tm="100000">
                                          <p:val>
                                            <p:strVal val="#ppt_y"/>
                                          </p:val>
                                        </p:tav>
                                      </p:tavLst>
                                    </p:anim>
                                    <p:anim calcmode="lin" valueType="num">
                                      <p:cBhvr>
                                        <p:cTn id="14" dur="500" fill="hold"/>
                                        <p:tgtEl>
                                          <p:spTgt spid="18446"/>
                                        </p:tgtEl>
                                        <p:attrNameLst>
                                          <p:attrName>ppt_w</p:attrName>
                                        </p:attrNameLst>
                                      </p:cBhvr>
                                      <p:tavLst>
                                        <p:tav tm="0">
                                          <p:val>
                                            <p:strVal val="#ppt_w"/>
                                          </p:val>
                                        </p:tav>
                                        <p:tav tm="100000">
                                          <p:val>
                                            <p:strVal val="#ppt_w"/>
                                          </p:val>
                                        </p:tav>
                                      </p:tavLst>
                                    </p:anim>
                                    <p:anim calcmode="lin" valueType="num">
                                      <p:cBhvr>
                                        <p:cTn id="15" dur="500" fill="hold"/>
                                        <p:tgtEl>
                                          <p:spTgt spid="18446"/>
                                        </p:tgtEl>
                                        <p:attrNameLst>
                                          <p:attrName>ppt_h</p:attrName>
                                        </p:attrNameLst>
                                      </p:cBhvr>
                                      <p:tavLst>
                                        <p:tav tm="0">
                                          <p:val>
                                            <p:fltVal val="0"/>
                                          </p:val>
                                        </p:tav>
                                        <p:tav tm="100000">
                                          <p:val>
                                            <p:strVal val="#ppt_h"/>
                                          </p:val>
                                        </p:tav>
                                      </p:tavLst>
                                    </p:anim>
                                  </p:childTnLst>
                                </p:cTn>
                              </p:par>
                            </p:childTnLst>
                          </p:cTn>
                        </p:par>
                        <p:par>
                          <p:cTn id="16" fill="hold">
                            <p:stCondLst>
                              <p:cond delay="3000"/>
                            </p:stCondLst>
                            <p:childTnLst>
                              <p:par>
                                <p:cTn id="17" presetID="2" presetClass="entr" presetSubtype="2" fill="hold" grpId="0" nodeType="afterEffect">
                                  <p:stCondLst>
                                    <p:cond delay="1000"/>
                                  </p:stCondLst>
                                  <p:childTnLst>
                                    <p:set>
                                      <p:cBhvr>
                                        <p:cTn id="18" dur="1" fill="hold">
                                          <p:stCondLst>
                                            <p:cond delay="0"/>
                                          </p:stCondLst>
                                        </p:cTn>
                                        <p:tgtEl>
                                          <p:spTgt spid="18437"/>
                                        </p:tgtEl>
                                        <p:attrNameLst>
                                          <p:attrName>style.visibility</p:attrName>
                                        </p:attrNameLst>
                                      </p:cBhvr>
                                      <p:to>
                                        <p:strVal val="visible"/>
                                      </p:to>
                                    </p:set>
                                    <p:anim calcmode="lin" valueType="num">
                                      <p:cBhvr additive="base">
                                        <p:cTn id="19" dur="500" fill="hold"/>
                                        <p:tgtEl>
                                          <p:spTgt spid="18437"/>
                                        </p:tgtEl>
                                        <p:attrNameLst>
                                          <p:attrName>ppt_x</p:attrName>
                                        </p:attrNameLst>
                                      </p:cBhvr>
                                      <p:tavLst>
                                        <p:tav tm="0">
                                          <p:val>
                                            <p:strVal val="1+#ppt_w/2"/>
                                          </p:val>
                                        </p:tav>
                                        <p:tav tm="100000">
                                          <p:val>
                                            <p:strVal val="#ppt_x"/>
                                          </p:val>
                                        </p:tav>
                                      </p:tavLst>
                                    </p:anim>
                                    <p:anim calcmode="lin" valueType="num">
                                      <p:cBhvr additive="base">
                                        <p:cTn id="20" dur="500" fill="hold"/>
                                        <p:tgtEl>
                                          <p:spTgt spid="18437"/>
                                        </p:tgtEl>
                                        <p:attrNameLst>
                                          <p:attrName>ppt_y</p:attrName>
                                        </p:attrNameLst>
                                      </p:cBhvr>
                                      <p:tavLst>
                                        <p:tav tm="0">
                                          <p:val>
                                            <p:strVal val="#ppt_y"/>
                                          </p:val>
                                        </p:tav>
                                        <p:tav tm="100000">
                                          <p:val>
                                            <p:strVal val="#ppt_y"/>
                                          </p:val>
                                        </p:tav>
                                      </p:tavLst>
                                    </p:anim>
                                  </p:childTnLst>
                                </p:cTn>
                              </p:par>
                            </p:childTnLst>
                          </p:cTn>
                        </p:par>
                        <p:par>
                          <p:cTn id="21" fill="hold">
                            <p:stCondLst>
                              <p:cond delay="4500"/>
                            </p:stCondLst>
                            <p:childTnLst>
                              <p:par>
                                <p:cTn id="22" presetID="5" presetClass="entr" presetSubtype="10" fill="hold" grpId="0" nodeType="afterEffect">
                                  <p:stCondLst>
                                    <p:cond delay="500"/>
                                  </p:stCondLst>
                                  <p:childTnLst>
                                    <p:set>
                                      <p:cBhvr>
                                        <p:cTn id="23" dur="1" fill="hold">
                                          <p:stCondLst>
                                            <p:cond delay="0"/>
                                          </p:stCondLst>
                                        </p:cTn>
                                        <p:tgtEl>
                                          <p:spTgt spid="18452"/>
                                        </p:tgtEl>
                                        <p:attrNameLst>
                                          <p:attrName>style.visibility</p:attrName>
                                        </p:attrNameLst>
                                      </p:cBhvr>
                                      <p:to>
                                        <p:strVal val="visible"/>
                                      </p:to>
                                    </p:set>
                                    <p:animEffect transition="in" filter="checkerboard(across)">
                                      <p:cBhvr>
                                        <p:cTn id="24" dur="500"/>
                                        <p:tgtEl>
                                          <p:spTgt spid="18452"/>
                                        </p:tgtEl>
                                      </p:cBhvr>
                                    </p:animEffect>
                                  </p:childTnLst>
                                </p:cTn>
                              </p:par>
                            </p:childTnLst>
                          </p:cTn>
                        </p:par>
                        <p:par>
                          <p:cTn id="25" fill="hold">
                            <p:stCondLst>
                              <p:cond delay="5500"/>
                            </p:stCondLst>
                            <p:childTnLst>
                              <p:par>
                                <p:cTn id="26" presetID="22" presetClass="entr" presetSubtype="8" fill="hold" grpId="0" nodeType="afterEffect">
                                  <p:stCondLst>
                                    <p:cond delay="0"/>
                                  </p:stCondLst>
                                  <p:childTnLst>
                                    <p:set>
                                      <p:cBhvr>
                                        <p:cTn id="27" dur="1" fill="hold">
                                          <p:stCondLst>
                                            <p:cond delay="0"/>
                                          </p:stCondLst>
                                        </p:cTn>
                                        <p:tgtEl>
                                          <p:spTgt spid="18449"/>
                                        </p:tgtEl>
                                        <p:attrNameLst>
                                          <p:attrName>style.visibility</p:attrName>
                                        </p:attrNameLst>
                                      </p:cBhvr>
                                      <p:to>
                                        <p:strVal val="visible"/>
                                      </p:to>
                                    </p:set>
                                    <p:animEffect transition="in" filter="wipe(left)">
                                      <p:cBhvr>
                                        <p:cTn id="28" dur="1000"/>
                                        <p:tgtEl>
                                          <p:spTgt spid="18449"/>
                                        </p:tgtEl>
                                      </p:cBhvr>
                                    </p:animEffect>
                                  </p:childTnLst>
                                </p:cTn>
                              </p:par>
                            </p:childTnLst>
                          </p:cTn>
                        </p:par>
                        <p:par>
                          <p:cTn id="29" fill="hold">
                            <p:stCondLst>
                              <p:cond delay="6500"/>
                            </p:stCondLst>
                            <p:childTnLst>
                              <p:par>
                                <p:cTn id="30" presetID="17" presetClass="entr" presetSubtype="8" fill="hold" grpId="0" nodeType="afterEffect">
                                  <p:stCondLst>
                                    <p:cond delay="0"/>
                                  </p:stCondLst>
                                  <p:childTnLst>
                                    <p:set>
                                      <p:cBhvr>
                                        <p:cTn id="31" dur="1" fill="hold">
                                          <p:stCondLst>
                                            <p:cond delay="0"/>
                                          </p:stCondLst>
                                        </p:cTn>
                                        <p:tgtEl>
                                          <p:spTgt spid="18451"/>
                                        </p:tgtEl>
                                        <p:attrNameLst>
                                          <p:attrName>style.visibility</p:attrName>
                                        </p:attrNameLst>
                                      </p:cBhvr>
                                      <p:to>
                                        <p:strVal val="visible"/>
                                      </p:to>
                                    </p:set>
                                    <p:anim calcmode="lin" valueType="num">
                                      <p:cBhvr>
                                        <p:cTn id="32" dur="500" fill="hold"/>
                                        <p:tgtEl>
                                          <p:spTgt spid="18451"/>
                                        </p:tgtEl>
                                        <p:attrNameLst>
                                          <p:attrName>ppt_x</p:attrName>
                                        </p:attrNameLst>
                                      </p:cBhvr>
                                      <p:tavLst>
                                        <p:tav tm="0">
                                          <p:val>
                                            <p:strVal val="#ppt_x-#ppt_w/2"/>
                                          </p:val>
                                        </p:tav>
                                        <p:tav tm="100000">
                                          <p:val>
                                            <p:strVal val="#ppt_x"/>
                                          </p:val>
                                        </p:tav>
                                      </p:tavLst>
                                    </p:anim>
                                    <p:anim calcmode="lin" valueType="num">
                                      <p:cBhvr>
                                        <p:cTn id="33" dur="500" fill="hold"/>
                                        <p:tgtEl>
                                          <p:spTgt spid="18451"/>
                                        </p:tgtEl>
                                        <p:attrNameLst>
                                          <p:attrName>ppt_y</p:attrName>
                                        </p:attrNameLst>
                                      </p:cBhvr>
                                      <p:tavLst>
                                        <p:tav tm="0">
                                          <p:val>
                                            <p:strVal val="#ppt_y"/>
                                          </p:val>
                                        </p:tav>
                                        <p:tav tm="100000">
                                          <p:val>
                                            <p:strVal val="#ppt_y"/>
                                          </p:val>
                                        </p:tav>
                                      </p:tavLst>
                                    </p:anim>
                                    <p:anim calcmode="lin" valueType="num">
                                      <p:cBhvr>
                                        <p:cTn id="34" dur="500" fill="hold"/>
                                        <p:tgtEl>
                                          <p:spTgt spid="18451"/>
                                        </p:tgtEl>
                                        <p:attrNameLst>
                                          <p:attrName>ppt_w</p:attrName>
                                        </p:attrNameLst>
                                      </p:cBhvr>
                                      <p:tavLst>
                                        <p:tav tm="0">
                                          <p:val>
                                            <p:fltVal val="0"/>
                                          </p:val>
                                        </p:tav>
                                        <p:tav tm="100000">
                                          <p:val>
                                            <p:strVal val="#ppt_w"/>
                                          </p:val>
                                        </p:tav>
                                      </p:tavLst>
                                    </p:anim>
                                    <p:anim calcmode="lin" valueType="num">
                                      <p:cBhvr>
                                        <p:cTn id="35" dur="500" fill="hold"/>
                                        <p:tgtEl>
                                          <p:spTgt spid="1845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autoUpdateAnimBg="0"/>
      <p:bldP spid="18437" grpId="0" animBg="1" autoUpdateAnimBg="0"/>
      <p:bldP spid="18449" grpId="0" animBg="1"/>
      <p:bldP spid="18451" grpId="0" animBg="1"/>
      <p:bldP spid="18452" grpId="0" animBg="1"/>
    </p:bldLst>
  </p:timing>
</p:sld>
</file>

<file path=ppt/theme/theme1.xml><?xml version="1.0" encoding="utf-8"?>
<a:theme xmlns:a="http://schemas.openxmlformats.org/drawingml/2006/main" name="PowerTransStar2">
  <a:themeElements>
    <a:clrScheme name="PowerTransStar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owerTransStar2">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90000"/>
          </a:lnSpc>
          <a:spcBef>
            <a:spcPct val="50000"/>
          </a:spcBef>
          <a:spcAft>
            <a:spcPct val="0"/>
          </a:spcAft>
          <a:buClr>
            <a:srgbClr val="9966FF"/>
          </a:buClr>
          <a:buSzTx/>
          <a:buFont typeface="Wingdings" pitchFamily="2" charset="2"/>
          <a:buNone/>
          <a:tabLst/>
          <a:defRPr kumimoji="0" lang="en-US" sz="1600" b="1" i="0" u="none" strike="noStrike" cap="none" normalizeH="0" baseline="0" smtClean="0">
            <a:ln>
              <a:noFill/>
            </a:ln>
            <a:solidFill>
              <a:srgbClr val="003399"/>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90000"/>
          </a:lnSpc>
          <a:spcBef>
            <a:spcPct val="50000"/>
          </a:spcBef>
          <a:spcAft>
            <a:spcPct val="0"/>
          </a:spcAft>
          <a:buClr>
            <a:srgbClr val="9966FF"/>
          </a:buClr>
          <a:buSzTx/>
          <a:buFont typeface="Wingdings" pitchFamily="2" charset="2"/>
          <a:buNone/>
          <a:tabLst/>
          <a:defRPr kumimoji="0" lang="en-US" sz="1600" b="1" i="0" u="none" strike="noStrike" cap="none" normalizeH="0" baseline="0" smtClean="0">
            <a:ln>
              <a:noFill/>
            </a:ln>
            <a:solidFill>
              <a:srgbClr val="003399"/>
            </a:solidFill>
            <a:effectLst>
              <a:outerShdw blurRad="38100" dist="38100" dir="2700000" algn="tl">
                <a:srgbClr val="000000">
                  <a:alpha val="43137"/>
                </a:srgbClr>
              </a:outerShdw>
            </a:effectLst>
            <a:latin typeface="Arial" charset="0"/>
          </a:defRPr>
        </a:defPPr>
      </a:lstStyle>
    </a:lnDef>
  </a:objectDefaults>
  <a:extraClrSchemeLst>
    <a:extraClrScheme>
      <a:clrScheme name="PowerTransStar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TransStar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TransStar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TransStar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TransStar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TransStar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TransStar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 2000\Templates\Presentation Designs\PowerTransStar2.pot</Template>
  <TotalTime>1641</TotalTime>
  <Words>1679</Words>
  <Application>Microsoft Office PowerPoint</Application>
  <PresentationFormat>Presentación en pantalla (4:3)</PresentationFormat>
  <Paragraphs>150</Paragraphs>
  <Slides>15</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15</vt:i4>
      </vt:variant>
    </vt:vector>
  </HeadingPairs>
  <TitlesOfParts>
    <vt:vector size="23" baseType="lpstr">
      <vt:lpstr>Arial</vt:lpstr>
      <vt:lpstr>Arial Black</vt:lpstr>
      <vt:lpstr>Brush Script MT</vt:lpstr>
      <vt:lpstr>ISOCPEUR</vt:lpstr>
      <vt:lpstr>Tahoma</vt:lpstr>
      <vt:lpstr>Times New Roman</vt:lpstr>
      <vt:lpstr>Wingdings</vt:lpstr>
      <vt:lpstr>PowerTransStar2</vt:lpstr>
      <vt:lpstr>Gates Tensiometro 507C</vt:lpstr>
      <vt:lpstr>TENSIOMETRO 507C</vt:lpstr>
      <vt:lpstr> TENSIOMETRO 507C</vt:lpstr>
      <vt:lpstr> </vt:lpstr>
      <vt:lpstr>TENSIOMETRO 507C</vt:lpstr>
      <vt:lpstr>507C</vt:lpstr>
      <vt:lpstr> TENSIOMETRO 507C</vt:lpstr>
      <vt:lpstr> TENSIOMETRO 507C</vt:lpstr>
      <vt:lpstr> TENSIOMETRO 507C</vt:lpstr>
      <vt:lpstr>TENSIOMETRO 507C</vt:lpstr>
      <vt:lpstr>TENSIOMETRO 507C</vt:lpstr>
      <vt:lpstr>TENSIOMETRO 507C</vt:lpstr>
      <vt:lpstr>TENSIOMETRO 507C</vt:lpstr>
      <vt:lpstr>TENSIOMETRO 507C</vt:lpstr>
      <vt:lpstr>Presentación de PowerPoint</vt:lpstr>
    </vt:vector>
  </TitlesOfParts>
  <Company>The Gates Rubber 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Gates Sonic Tension Meter    505C</dc:title>
  <dc:creator>Mike Fehling</dc:creator>
  <cp:lastModifiedBy>Ricardo</cp:lastModifiedBy>
  <cp:revision>93</cp:revision>
  <dcterms:created xsi:type="dcterms:W3CDTF">2001-06-01T17:08:42Z</dcterms:created>
  <dcterms:modified xsi:type="dcterms:W3CDTF">2019-06-20T13:08:43Z</dcterms:modified>
</cp:coreProperties>
</file>